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nton Italics" charset="1" panose="00000500000000000000"/>
      <p:regular r:id="rId14"/>
    </p:embeddedFont>
    <p:embeddedFont>
      <p:font typeface="Open Sauce" charset="1" panose="00000500000000000000"/>
      <p:regular r:id="rId15"/>
    </p:embeddedFont>
    <p:embeddedFont>
      <p:font typeface="Open Sauce Bold" charset="1" panose="000008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2.jpeg>
</file>

<file path=ppt/media/image3.png>
</file>

<file path=ppt/media/image4.svg>
</file>

<file path=ppt/media/image5.jpeg>
</file>

<file path=ppt/media/image6.png>
</file>

<file path=ppt/media/image7.sv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jpe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jpeg" Type="http://schemas.openxmlformats.org/officeDocument/2006/relationships/image"/><Relationship Id="rId6" Target="../media/image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12.jpe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10.jpeg" Type="http://schemas.openxmlformats.org/officeDocument/2006/relationships/image"/><Relationship Id="rId6"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10800000">
            <a:off x="6793741" y="3623929"/>
            <a:ext cx="11494259" cy="2591938"/>
            <a:chOff x="0" y="0"/>
            <a:chExt cx="3027295" cy="682650"/>
          </a:xfrm>
        </p:grpSpPr>
        <p:sp>
          <p:nvSpPr>
            <p:cNvPr name="Freeform 4" id="4"/>
            <p:cNvSpPr/>
            <p:nvPr/>
          </p:nvSpPr>
          <p:spPr>
            <a:xfrm flipH="false" flipV="false" rot="0">
              <a:off x="0" y="0"/>
              <a:ext cx="3027294" cy="682650"/>
            </a:xfrm>
            <a:custGeom>
              <a:avLst/>
              <a:gdLst/>
              <a:ahLst/>
              <a:cxnLst/>
              <a:rect r="r" b="b" t="t" l="l"/>
              <a:pathLst>
                <a:path h="682650" w="3027294">
                  <a:moveTo>
                    <a:pt x="0" y="0"/>
                  </a:moveTo>
                  <a:lnTo>
                    <a:pt x="3027294" y="0"/>
                  </a:lnTo>
                  <a:lnTo>
                    <a:pt x="3027294" y="682650"/>
                  </a:lnTo>
                  <a:lnTo>
                    <a:pt x="0" y="682650"/>
                  </a:lnTo>
                  <a:close/>
                </a:path>
              </a:pathLst>
            </a:custGeom>
            <a:gradFill rotWithShape="true">
              <a:gsLst>
                <a:gs pos="0">
                  <a:srgbClr val="3E9D81">
                    <a:alpha val="100000"/>
                  </a:srgbClr>
                </a:gs>
                <a:gs pos="100000">
                  <a:srgbClr val="3E9D81">
                    <a:alpha val="0"/>
                  </a:srgbClr>
                </a:gs>
              </a:gsLst>
              <a:lin ang="0"/>
            </a:gradFill>
          </p:spPr>
        </p:sp>
        <p:sp>
          <p:nvSpPr>
            <p:cNvPr name="TextBox 5" id="5"/>
            <p:cNvSpPr txBox="true"/>
            <p:nvPr/>
          </p:nvSpPr>
          <p:spPr>
            <a:xfrm>
              <a:off x="0" y="-28575"/>
              <a:ext cx="3027295" cy="711225"/>
            </a:xfrm>
            <a:prstGeom prst="rect">
              <a:avLst/>
            </a:prstGeom>
          </p:spPr>
          <p:txBody>
            <a:bodyPr anchor="ctr" rtlCol="false" tIns="50800" lIns="50800" bIns="50800" rIns="50800"/>
            <a:lstStyle/>
            <a:p>
              <a:pPr algn="ctr">
                <a:lnSpc>
                  <a:spcPts val="1960"/>
                </a:lnSpc>
              </a:pPr>
            </a:p>
          </p:txBody>
        </p:sp>
      </p:grpSp>
      <p:sp>
        <p:nvSpPr>
          <p:cNvPr name="TextBox 6" id="6"/>
          <p:cNvSpPr txBox="true"/>
          <p:nvPr/>
        </p:nvSpPr>
        <p:spPr>
          <a:xfrm rot="0">
            <a:off x="2510065" y="4025311"/>
            <a:ext cx="14025570" cy="2313048"/>
          </a:xfrm>
          <a:prstGeom prst="rect">
            <a:avLst/>
          </a:prstGeom>
        </p:spPr>
        <p:txBody>
          <a:bodyPr anchor="t" rtlCol="false" tIns="0" lIns="0" bIns="0" rIns="0">
            <a:spAutoFit/>
          </a:bodyPr>
          <a:lstStyle/>
          <a:p>
            <a:pPr algn="l">
              <a:lnSpc>
                <a:spcPts val="17133"/>
              </a:lnSpc>
            </a:pPr>
            <a:r>
              <a:rPr lang="en-US" sz="18035" i="true" spc="-721">
                <a:solidFill>
                  <a:srgbClr val="8AB2A6"/>
                </a:solidFill>
                <a:latin typeface="Anton Italics"/>
                <a:ea typeface="Anton Italics"/>
                <a:cs typeface="Anton Italics"/>
                <a:sym typeface="Anton Italics"/>
              </a:rPr>
              <a:t>TOPITOP</a:t>
            </a:r>
          </a:p>
        </p:txBody>
      </p:sp>
      <p:sp>
        <p:nvSpPr>
          <p:cNvPr name="TextBox 7" id="7"/>
          <p:cNvSpPr txBox="true"/>
          <p:nvPr/>
        </p:nvSpPr>
        <p:spPr>
          <a:xfrm rot="0">
            <a:off x="2271706" y="6373578"/>
            <a:ext cx="6694762" cy="1249064"/>
          </a:xfrm>
          <a:prstGeom prst="rect">
            <a:avLst/>
          </a:prstGeom>
        </p:spPr>
        <p:txBody>
          <a:bodyPr anchor="t" rtlCol="false" tIns="0" lIns="0" bIns="0" rIns="0">
            <a:spAutoFit/>
          </a:bodyPr>
          <a:lstStyle/>
          <a:p>
            <a:pPr algn="l">
              <a:lnSpc>
                <a:spcPts val="4937"/>
              </a:lnSpc>
            </a:pPr>
            <a:r>
              <a:rPr lang="en-US" sz="4114" i="true" spc="-82">
                <a:solidFill>
                  <a:srgbClr val="FFFFFF"/>
                </a:solidFill>
                <a:latin typeface="Anton Italics"/>
                <a:ea typeface="Anton Italics"/>
                <a:cs typeface="Anton Italics"/>
                <a:sym typeface="Anton Italics"/>
              </a:rPr>
              <a:t>DESARROLLO DE APLICACIONES WEB I</a:t>
            </a:r>
          </a:p>
          <a:p>
            <a:pPr algn="l">
              <a:lnSpc>
                <a:spcPts val="4937"/>
              </a:lnSpc>
            </a:pPr>
          </a:p>
        </p:txBody>
      </p:sp>
      <p:sp>
        <p:nvSpPr>
          <p:cNvPr name="TextBox 8" id="8"/>
          <p:cNvSpPr txBox="true"/>
          <p:nvPr/>
        </p:nvSpPr>
        <p:spPr>
          <a:xfrm rot="0">
            <a:off x="372447" y="9153525"/>
            <a:ext cx="5144157" cy="209550"/>
          </a:xfrm>
          <a:prstGeom prst="rect">
            <a:avLst/>
          </a:prstGeom>
        </p:spPr>
        <p:txBody>
          <a:bodyPr anchor="t" rtlCol="false" tIns="0" lIns="0" bIns="0" rIns="0">
            <a:spAutoFit/>
          </a:bodyPr>
          <a:lstStyle/>
          <a:p>
            <a:pPr algn="l">
              <a:lnSpc>
                <a:spcPts val="1680"/>
              </a:lnSpc>
            </a:pPr>
            <a:r>
              <a:rPr lang="en-US" sz="1400" spc="-28">
                <a:solidFill>
                  <a:srgbClr val="FFFFFF"/>
                </a:solidFill>
                <a:latin typeface="Open Sauce"/>
                <a:ea typeface="Open Sauce"/>
                <a:cs typeface="Open Sauce"/>
                <a:sym typeface="Open Sauce"/>
              </a:rPr>
              <a:t>PATRICK RONALD TEJEDA MONTES - i202333250</a:t>
            </a:r>
          </a:p>
        </p:txBody>
      </p:sp>
      <p:sp>
        <p:nvSpPr>
          <p:cNvPr name="TextBox 9" id="9"/>
          <p:cNvSpPr txBox="true"/>
          <p:nvPr/>
        </p:nvSpPr>
        <p:spPr>
          <a:xfrm rot="0">
            <a:off x="372447" y="7770828"/>
            <a:ext cx="2076791" cy="323850"/>
          </a:xfrm>
          <a:prstGeom prst="rect">
            <a:avLst/>
          </a:prstGeom>
        </p:spPr>
        <p:txBody>
          <a:bodyPr anchor="t" rtlCol="false" tIns="0" lIns="0" bIns="0" rIns="0">
            <a:spAutoFit/>
          </a:bodyPr>
          <a:lstStyle/>
          <a:p>
            <a:pPr algn="l">
              <a:lnSpc>
                <a:spcPts val="2519"/>
              </a:lnSpc>
            </a:pPr>
            <a:r>
              <a:rPr lang="en-US" b="true" sz="2099" spc="-41">
                <a:solidFill>
                  <a:srgbClr val="FFFFFF"/>
                </a:solidFill>
                <a:latin typeface="Open Sauce Bold"/>
                <a:ea typeface="Open Sauce Bold"/>
                <a:cs typeface="Open Sauce Bold"/>
                <a:sym typeface="Open Sauce Bold"/>
              </a:rPr>
              <a:t>Integrantes</a:t>
            </a:r>
          </a:p>
        </p:txBody>
      </p:sp>
      <p:sp>
        <p:nvSpPr>
          <p:cNvPr name="TextBox 10" id="10"/>
          <p:cNvSpPr txBox="true"/>
          <p:nvPr/>
        </p:nvSpPr>
        <p:spPr>
          <a:xfrm rot="0">
            <a:off x="372447" y="8696325"/>
            <a:ext cx="5144157" cy="209550"/>
          </a:xfrm>
          <a:prstGeom prst="rect">
            <a:avLst/>
          </a:prstGeom>
        </p:spPr>
        <p:txBody>
          <a:bodyPr anchor="t" rtlCol="false" tIns="0" lIns="0" bIns="0" rIns="0">
            <a:spAutoFit/>
          </a:bodyPr>
          <a:lstStyle/>
          <a:p>
            <a:pPr algn="l">
              <a:lnSpc>
                <a:spcPts val="1680"/>
              </a:lnSpc>
            </a:pPr>
            <a:r>
              <a:rPr lang="en-US" sz="1400" spc="-28">
                <a:solidFill>
                  <a:srgbClr val="FFFFFF"/>
                </a:solidFill>
                <a:latin typeface="Open Sauce"/>
                <a:ea typeface="Open Sauce"/>
                <a:cs typeface="Open Sauce"/>
                <a:sym typeface="Open Sauce"/>
              </a:rPr>
              <a:t>BENNER RONALDO SIMEÓN CONDORI- i202332464</a:t>
            </a:r>
          </a:p>
        </p:txBody>
      </p:sp>
      <p:sp>
        <p:nvSpPr>
          <p:cNvPr name="TextBox 11" id="11"/>
          <p:cNvSpPr txBox="true"/>
          <p:nvPr/>
        </p:nvSpPr>
        <p:spPr>
          <a:xfrm rot="0">
            <a:off x="372447" y="8290727"/>
            <a:ext cx="5144157" cy="209550"/>
          </a:xfrm>
          <a:prstGeom prst="rect">
            <a:avLst/>
          </a:prstGeom>
        </p:spPr>
        <p:txBody>
          <a:bodyPr anchor="t" rtlCol="false" tIns="0" lIns="0" bIns="0" rIns="0">
            <a:spAutoFit/>
          </a:bodyPr>
          <a:lstStyle/>
          <a:p>
            <a:pPr algn="l">
              <a:lnSpc>
                <a:spcPts val="1680"/>
              </a:lnSpc>
            </a:pPr>
            <a:r>
              <a:rPr lang="en-US" sz="1400" spc="-28">
                <a:solidFill>
                  <a:srgbClr val="FFFFFF"/>
                </a:solidFill>
                <a:latin typeface="Open Sauce"/>
                <a:ea typeface="Open Sauce"/>
                <a:cs typeface="Open Sauce"/>
                <a:sym typeface="Open Sauce"/>
              </a:rPr>
              <a:t>ROYSER FONCE CHUQUIHUAYTA ARANDA- i202333062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10800000">
            <a:off x="16466331" y="5143500"/>
            <a:ext cx="1821669" cy="4114800"/>
            <a:chOff x="0" y="0"/>
            <a:chExt cx="479781" cy="1083733"/>
          </a:xfrm>
        </p:grpSpPr>
        <p:sp>
          <p:nvSpPr>
            <p:cNvPr name="Freeform 4" id="4"/>
            <p:cNvSpPr/>
            <p:nvPr/>
          </p:nvSpPr>
          <p:spPr>
            <a:xfrm flipH="false" flipV="false" rot="0">
              <a:off x="0" y="0"/>
              <a:ext cx="479781" cy="1083733"/>
            </a:xfrm>
            <a:custGeom>
              <a:avLst/>
              <a:gdLst/>
              <a:ahLst/>
              <a:cxnLst/>
              <a:rect r="r" b="b" t="t" l="l"/>
              <a:pathLst>
                <a:path h="1083733" w="479781">
                  <a:moveTo>
                    <a:pt x="0" y="0"/>
                  </a:moveTo>
                  <a:lnTo>
                    <a:pt x="479781" y="0"/>
                  </a:lnTo>
                  <a:lnTo>
                    <a:pt x="479781" y="1083733"/>
                  </a:lnTo>
                  <a:lnTo>
                    <a:pt x="0" y="1083733"/>
                  </a:lnTo>
                  <a:close/>
                </a:path>
              </a:pathLst>
            </a:custGeom>
            <a:gradFill rotWithShape="true">
              <a:gsLst>
                <a:gs pos="0">
                  <a:srgbClr val="3E9D81">
                    <a:alpha val="100000"/>
                  </a:srgbClr>
                </a:gs>
                <a:gs pos="100000">
                  <a:srgbClr val="3E9D81">
                    <a:alpha val="0"/>
                  </a:srgbClr>
                </a:gs>
              </a:gsLst>
              <a:lin ang="0"/>
            </a:gradFill>
          </p:spPr>
        </p:sp>
        <p:sp>
          <p:nvSpPr>
            <p:cNvPr name="TextBox 5" id="5"/>
            <p:cNvSpPr txBox="true"/>
            <p:nvPr/>
          </p:nvSpPr>
          <p:spPr>
            <a:xfrm>
              <a:off x="0" y="-28575"/>
              <a:ext cx="479781" cy="1112308"/>
            </a:xfrm>
            <a:prstGeom prst="rect">
              <a:avLst/>
            </a:prstGeom>
          </p:spPr>
          <p:txBody>
            <a:bodyPr anchor="ctr" rtlCol="false" tIns="50800" lIns="50800" bIns="50800" rIns="50800"/>
            <a:lstStyle/>
            <a:p>
              <a:pPr algn="ctr">
                <a:lnSpc>
                  <a:spcPts val="1960"/>
                </a:lnSpc>
              </a:pPr>
            </a:p>
          </p:txBody>
        </p:sp>
      </p:grpSp>
      <p:sp>
        <p:nvSpPr>
          <p:cNvPr name="TextBox 6" id="6"/>
          <p:cNvSpPr txBox="true"/>
          <p:nvPr/>
        </p:nvSpPr>
        <p:spPr>
          <a:xfrm rot="0">
            <a:off x="364223" y="1748632"/>
            <a:ext cx="10173007" cy="3267639"/>
          </a:xfrm>
          <a:prstGeom prst="rect">
            <a:avLst/>
          </a:prstGeom>
        </p:spPr>
        <p:txBody>
          <a:bodyPr anchor="t" rtlCol="false" tIns="0" lIns="0" bIns="0" rIns="0">
            <a:spAutoFit/>
          </a:bodyPr>
          <a:lstStyle/>
          <a:p>
            <a:pPr algn="l">
              <a:lnSpc>
                <a:spcPts val="12497"/>
              </a:lnSpc>
            </a:pPr>
            <a:r>
              <a:rPr lang="en-US" sz="13155" i="true" spc="-526">
                <a:solidFill>
                  <a:srgbClr val="8AB2A6"/>
                </a:solidFill>
                <a:latin typeface="Anton Italics"/>
                <a:ea typeface="Anton Italics"/>
                <a:cs typeface="Anton Italics"/>
                <a:sym typeface="Anton Italics"/>
              </a:rPr>
              <a:t>INTRODUCCIÓN</a:t>
            </a:r>
          </a:p>
          <a:p>
            <a:pPr algn="l">
              <a:lnSpc>
                <a:spcPts val="12497"/>
              </a:lnSpc>
            </a:pPr>
          </a:p>
        </p:txBody>
      </p:sp>
      <p:sp>
        <p:nvSpPr>
          <p:cNvPr name="Freeform 7" id="7"/>
          <p:cNvSpPr/>
          <p:nvPr/>
        </p:nvSpPr>
        <p:spPr>
          <a:xfrm flipH="false" flipV="false" rot="0">
            <a:off x="8977041" y="3369295"/>
            <a:ext cx="726809" cy="726809"/>
          </a:xfrm>
          <a:custGeom>
            <a:avLst/>
            <a:gdLst/>
            <a:ahLst/>
            <a:cxnLst/>
            <a:rect r="r" b="b" t="t" l="l"/>
            <a:pathLst>
              <a:path h="726809" w="726809">
                <a:moveTo>
                  <a:pt x="0" y="0"/>
                </a:moveTo>
                <a:lnTo>
                  <a:pt x="726809" y="0"/>
                </a:lnTo>
                <a:lnTo>
                  <a:pt x="726809" y="726808"/>
                </a:lnTo>
                <a:lnTo>
                  <a:pt x="0" y="7268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9703850" y="2224176"/>
            <a:ext cx="7555450" cy="7034124"/>
            <a:chOff x="0" y="0"/>
            <a:chExt cx="6350000" cy="5911850"/>
          </a:xfrm>
        </p:grpSpPr>
        <p:sp>
          <p:nvSpPr>
            <p:cNvPr name="Freeform 9" id="9"/>
            <p:cNvSpPr/>
            <p:nvPr/>
          </p:nvSpPr>
          <p:spPr>
            <a:xfrm flipH="false" flipV="false" rot="0">
              <a:off x="302" y="0"/>
              <a:ext cx="6348428" cy="5911850"/>
            </a:xfrm>
            <a:custGeom>
              <a:avLst/>
              <a:gdLst/>
              <a:ahLst/>
              <a:cxnLst/>
              <a:rect r="r" b="b" t="t" l="l"/>
              <a:pathLst>
                <a:path h="5911850" w="6348428">
                  <a:moveTo>
                    <a:pt x="1146508" y="402590"/>
                  </a:moveTo>
                  <a:lnTo>
                    <a:pt x="108918" y="2192020"/>
                  </a:lnTo>
                  <a:cubicBezTo>
                    <a:pt x="-68882" y="2498090"/>
                    <a:pt x="-25702" y="2884170"/>
                    <a:pt x="214328" y="3144520"/>
                  </a:cubicBezTo>
                  <a:lnTo>
                    <a:pt x="2525728" y="5651500"/>
                  </a:lnTo>
                  <a:cubicBezTo>
                    <a:pt x="2678128" y="5817870"/>
                    <a:pt x="2894028" y="5911850"/>
                    <a:pt x="3118818" y="5911850"/>
                  </a:cubicBezTo>
                  <a:lnTo>
                    <a:pt x="5540708" y="5911850"/>
                  </a:lnTo>
                  <a:cubicBezTo>
                    <a:pt x="5986478" y="5911850"/>
                    <a:pt x="6348428" y="5549900"/>
                    <a:pt x="6348428" y="5104130"/>
                  </a:cubicBezTo>
                  <a:lnTo>
                    <a:pt x="6348428" y="1891030"/>
                  </a:lnTo>
                  <a:cubicBezTo>
                    <a:pt x="6348428" y="1724660"/>
                    <a:pt x="6297628" y="1562100"/>
                    <a:pt x="6201108" y="1426210"/>
                  </a:cubicBezTo>
                  <a:lnTo>
                    <a:pt x="5439108" y="342900"/>
                  </a:lnTo>
                  <a:cubicBezTo>
                    <a:pt x="5287978" y="128270"/>
                    <a:pt x="5041598" y="0"/>
                    <a:pt x="4778708" y="0"/>
                  </a:cubicBezTo>
                  <a:lnTo>
                    <a:pt x="1845008" y="0"/>
                  </a:lnTo>
                  <a:cubicBezTo>
                    <a:pt x="1556718" y="0"/>
                    <a:pt x="1290018" y="153670"/>
                    <a:pt x="1146508" y="402590"/>
                  </a:cubicBezTo>
                  <a:close/>
                </a:path>
              </a:pathLst>
            </a:custGeom>
            <a:blipFill>
              <a:blip r:embed="rId5"/>
              <a:stretch>
                <a:fillRect l="0" t="0" r="-39771" b="0"/>
              </a:stretch>
            </a:blipFill>
          </p:spPr>
        </p:sp>
      </p:grpSp>
      <p:sp>
        <p:nvSpPr>
          <p:cNvPr name="Freeform 10" id="10"/>
          <p:cNvSpPr/>
          <p:nvPr/>
        </p:nvSpPr>
        <p:spPr>
          <a:xfrm flipH="false" flipV="false" rot="0">
            <a:off x="15886973" y="1042193"/>
            <a:ext cx="392115" cy="392115"/>
          </a:xfrm>
          <a:custGeom>
            <a:avLst/>
            <a:gdLst/>
            <a:ahLst/>
            <a:cxnLst/>
            <a:rect r="r" b="b" t="t" l="l"/>
            <a:pathLst>
              <a:path h="392115" w="392115">
                <a:moveTo>
                  <a:pt x="0" y="0"/>
                </a:moveTo>
                <a:lnTo>
                  <a:pt x="392114" y="0"/>
                </a:lnTo>
                <a:lnTo>
                  <a:pt x="392114" y="392114"/>
                </a:lnTo>
                <a:lnTo>
                  <a:pt x="0" y="39211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301891" y="4312324"/>
            <a:ext cx="8901863" cy="3445560"/>
            <a:chOff x="0" y="0"/>
            <a:chExt cx="1441468" cy="557935"/>
          </a:xfrm>
        </p:grpSpPr>
        <p:sp>
          <p:nvSpPr>
            <p:cNvPr name="Freeform 12" id="12"/>
            <p:cNvSpPr/>
            <p:nvPr/>
          </p:nvSpPr>
          <p:spPr>
            <a:xfrm flipH="false" flipV="false" rot="0">
              <a:off x="0" y="0"/>
              <a:ext cx="1441468" cy="557935"/>
            </a:xfrm>
            <a:custGeom>
              <a:avLst/>
              <a:gdLst/>
              <a:ahLst/>
              <a:cxnLst/>
              <a:rect r="r" b="b" t="t" l="l"/>
              <a:pathLst>
                <a:path h="557935" w="1441468">
                  <a:moveTo>
                    <a:pt x="1441468" y="44355"/>
                  </a:moveTo>
                  <a:lnTo>
                    <a:pt x="1441468" y="513580"/>
                  </a:lnTo>
                  <a:cubicBezTo>
                    <a:pt x="1441468" y="525344"/>
                    <a:pt x="1436795" y="536625"/>
                    <a:pt x="1428477" y="544944"/>
                  </a:cubicBezTo>
                  <a:cubicBezTo>
                    <a:pt x="1420159" y="553262"/>
                    <a:pt x="1408877" y="557935"/>
                    <a:pt x="1397114" y="557935"/>
                  </a:cubicBezTo>
                  <a:lnTo>
                    <a:pt x="44355" y="557935"/>
                  </a:lnTo>
                  <a:cubicBezTo>
                    <a:pt x="32591" y="557935"/>
                    <a:pt x="21309" y="553262"/>
                    <a:pt x="12991" y="544944"/>
                  </a:cubicBezTo>
                  <a:cubicBezTo>
                    <a:pt x="4673" y="536625"/>
                    <a:pt x="0" y="525344"/>
                    <a:pt x="0" y="513580"/>
                  </a:cubicBezTo>
                  <a:lnTo>
                    <a:pt x="0" y="44355"/>
                  </a:lnTo>
                  <a:cubicBezTo>
                    <a:pt x="0" y="32591"/>
                    <a:pt x="4673" y="21309"/>
                    <a:pt x="12991" y="12991"/>
                  </a:cubicBezTo>
                  <a:cubicBezTo>
                    <a:pt x="21309" y="4673"/>
                    <a:pt x="32591" y="0"/>
                    <a:pt x="44355" y="0"/>
                  </a:cubicBezTo>
                  <a:lnTo>
                    <a:pt x="1397114" y="0"/>
                  </a:lnTo>
                  <a:cubicBezTo>
                    <a:pt x="1421610" y="0"/>
                    <a:pt x="1441468" y="19858"/>
                    <a:pt x="1441468" y="44355"/>
                  </a:cubicBezTo>
                  <a:close/>
                </a:path>
              </a:pathLst>
            </a:custGeom>
            <a:solidFill>
              <a:srgbClr val="000000">
                <a:alpha val="0"/>
              </a:srgbClr>
            </a:solidFill>
            <a:ln w="19050" cap="rnd">
              <a:solidFill>
                <a:srgbClr val="8AB2A6"/>
              </a:solidFill>
              <a:prstDash val="solid"/>
              <a:round/>
            </a:ln>
          </p:spPr>
        </p:sp>
        <p:sp>
          <p:nvSpPr>
            <p:cNvPr name="TextBox 13" id="13"/>
            <p:cNvSpPr txBox="true"/>
            <p:nvPr/>
          </p:nvSpPr>
          <p:spPr>
            <a:xfrm>
              <a:off x="0" y="0"/>
              <a:ext cx="1441468" cy="557935"/>
            </a:xfrm>
            <a:prstGeom prst="rect">
              <a:avLst/>
            </a:prstGeom>
          </p:spPr>
          <p:txBody>
            <a:bodyPr anchor="ctr" rtlCol="false" tIns="50800" lIns="50800" bIns="50800" rIns="50800"/>
            <a:lstStyle/>
            <a:p>
              <a:pPr algn="ctr">
                <a:lnSpc>
                  <a:spcPts val="1680"/>
                </a:lnSpc>
              </a:pPr>
            </a:p>
          </p:txBody>
        </p:sp>
      </p:grpSp>
      <p:sp>
        <p:nvSpPr>
          <p:cNvPr name="TextBox 14" id="14"/>
          <p:cNvSpPr txBox="true"/>
          <p:nvPr/>
        </p:nvSpPr>
        <p:spPr>
          <a:xfrm rot="0">
            <a:off x="812805" y="4584349"/>
            <a:ext cx="7762357" cy="3526458"/>
          </a:xfrm>
          <a:prstGeom prst="rect">
            <a:avLst/>
          </a:prstGeom>
        </p:spPr>
        <p:txBody>
          <a:bodyPr anchor="t" rtlCol="false" tIns="0" lIns="0" bIns="0" rIns="0">
            <a:spAutoFit/>
          </a:bodyPr>
          <a:lstStyle/>
          <a:p>
            <a:pPr algn="l">
              <a:lnSpc>
                <a:spcPts val="2013"/>
              </a:lnSpc>
            </a:pPr>
            <a:r>
              <a:rPr lang="en-US" sz="1678" spc="-33">
                <a:solidFill>
                  <a:srgbClr val="FFFFFF"/>
                </a:solidFill>
                <a:latin typeface="Open Sauce"/>
                <a:ea typeface="Open Sauce"/>
                <a:cs typeface="Open Sauce"/>
                <a:sym typeface="Open Sauce"/>
              </a:rPr>
              <a:t> En la industria retail de moda, la experiencia de usuario digital es determinante. Sitios líderes como TopiTop han establecido estándares altos: búsquedas predictivas, filtrado avanzado por atributos (talla, marca, precio) y gestión de carritos en tiempo real.</a:t>
            </a:r>
          </a:p>
          <a:p>
            <a:pPr algn="l">
              <a:lnSpc>
                <a:spcPts val="2013"/>
              </a:lnSpc>
            </a:pPr>
            <a:r>
              <a:rPr lang="en-US" sz="1678" spc="-33">
                <a:solidFill>
                  <a:srgbClr val="FFFFFF"/>
                </a:solidFill>
                <a:latin typeface="Open Sauce"/>
                <a:ea typeface="Open Sauce"/>
                <a:cs typeface="Open Sauce"/>
                <a:sym typeface="Open Sauce"/>
              </a:rPr>
              <a:t> Este proyecto busca desarrollar una solución tecnológica que cubra estas necesidades, implementando una arquitectura de software profesional. Se utilizará Spring Boot para la lógica de negocio, gestionando reglas complejas de stock y descuentos, y React para construir una interfaz moderna y responsiva. El proyecto no solo busca la venta, sino también la gestión administrativa del contenido (banners, destacados) y el análisis de tendencias de búsqueda.</a:t>
            </a:r>
          </a:p>
          <a:p>
            <a:pPr algn="l">
              <a:lnSpc>
                <a:spcPts val="2013"/>
              </a:lnSpc>
            </a:pPr>
          </a:p>
          <a:p>
            <a:pPr algn="l">
              <a:lnSpc>
                <a:spcPts val="2013"/>
              </a:lnSpc>
            </a:pPr>
          </a:p>
          <a:p>
            <a:pPr algn="l">
              <a:lnSpc>
                <a:spcPts val="2013"/>
              </a:lnSpc>
            </a:pPr>
          </a:p>
        </p:txBody>
      </p:sp>
      <p:sp>
        <p:nvSpPr>
          <p:cNvPr name="TextBox 15" id="15"/>
          <p:cNvSpPr txBox="true"/>
          <p:nvPr/>
        </p:nvSpPr>
        <p:spPr>
          <a:xfrm rot="0">
            <a:off x="16466331" y="1028700"/>
            <a:ext cx="1110932" cy="419100"/>
          </a:xfrm>
          <a:prstGeom prst="rect">
            <a:avLst/>
          </a:prstGeom>
        </p:spPr>
        <p:txBody>
          <a:bodyPr anchor="t" rtlCol="false" tIns="0" lIns="0" bIns="0" rIns="0">
            <a:spAutoFit/>
          </a:bodyPr>
          <a:lstStyle/>
          <a:p>
            <a:pPr algn="l">
              <a:lnSpc>
                <a:spcPts val="1680"/>
              </a:lnSpc>
            </a:pPr>
            <a:r>
              <a:rPr lang="en-US" sz="1400" spc="-28">
                <a:solidFill>
                  <a:srgbClr val="FFFFFF"/>
                </a:solidFill>
                <a:latin typeface="Open Sauce"/>
                <a:ea typeface="Open Sauce"/>
                <a:cs typeface="Open Sauce"/>
                <a:sym typeface="Open Sauce"/>
              </a:rPr>
              <a:t>Arowwai Industries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0" y="2838166"/>
            <a:ext cx="1028700" cy="3231508"/>
            <a:chOff x="0" y="0"/>
            <a:chExt cx="270933" cy="851097"/>
          </a:xfrm>
        </p:grpSpPr>
        <p:sp>
          <p:nvSpPr>
            <p:cNvPr name="Freeform 4" id="4"/>
            <p:cNvSpPr/>
            <p:nvPr/>
          </p:nvSpPr>
          <p:spPr>
            <a:xfrm flipH="false" flipV="false" rot="0">
              <a:off x="0" y="0"/>
              <a:ext cx="270933" cy="851097"/>
            </a:xfrm>
            <a:custGeom>
              <a:avLst/>
              <a:gdLst/>
              <a:ahLst/>
              <a:cxnLst/>
              <a:rect r="r" b="b" t="t" l="l"/>
              <a:pathLst>
                <a:path h="851097" w="270933">
                  <a:moveTo>
                    <a:pt x="0" y="0"/>
                  </a:moveTo>
                  <a:lnTo>
                    <a:pt x="270933" y="0"/>
                  </a:lnTo>
                  <a:lnTo>
                    <a:pt x="270933" y="851097"/>
                  </a:lnTo>
                  <a:lnTo>
                    <a:pt x="0" y="851097"/>
                  </a:lnTo>
                  <a:close/>
                </a:path>
              </a:pathLst>
            </a:custGeom>
            <a:gradFill rotWithShape="true">
              <a:gsLst>
                <a:gs pos="0">
                  <a:srgbClr val="3E9D81">
                    <a:alpha val="100000"/>
                  </a:srgbClr>
                </a:gs>
                <a:gs pos="100000">
                  <a:srgbClr val="3E9D81">
                    <a:alpha val="0"/>
                  </a:srgbClr>
                </a:gs>
              </a:gsLst>
              <a:lin ang="0"/>
            </a:gradFill>
          </p:spPr>
        </p:sp>
        <p:sp>
          <p:nvSpPr>
            <p:cNvPr name="TextBox 5" id="5"/>
            <p:cNvSpPr txBox="true"/>
            <p:nvPr/>
          </p:nvSpPr>
          <p:spPr>
            <a:xfrm>
              <a:off x="0" y="-28575"/>
              <a:ext cx="270933" cy="879672"/>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514350" y="9081856"/>
            <a:ext cx="862829" cy="862829"/>
          </a:xfrm>
          <a:custGeom>
            <a:avLst/>
            <a:gdLst/>
            <a:ahLst/>
            <a:cxnLst/>
            <a:rect r="r" b="b" t="t" l="l"/>
            <a:pathLst>
              <a:path h="862829" w="862829">
                <a:moveTo>
                  <a:pt x="0" y="0"/>
                </a:moveTo>
                <a:lnTo>
                  <a:pt x="862829" y="0"/>
                </a:lnTo>
                <a:lnTo>
                  <a:pt x="862829" y="862829"/>
                </a:lnTo>
                <a:lnTo>
                  <a:pt x="0" y="8628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945765" y="1797298"/>
            <a:ext cx="8215857" cy="5027480"/>
            <a:chOff x="0" y="0"/>
            <a:chExt cx="1365152" cy="835368"/>
          </a:xfrm>
        </p:grpSpPr>
        <p:sp>
          <p:nvSpPr>
            <p:cNvPr name="Freeform 8" id="8"/>
            <p:cNvSpPr/>
            <p:nvPr/>
          </p:nvSpPr>
          <p:spPr>
            <a:xfrm flipH="false" flipV="false" rot="0">
              <a:off x="0" y="0"/>
              <a:ext cx="1365152" cy="835368"/>
            </a:xfrm>
            <a:custGeom>
              <a:avLst/>
              <a:gdLst/>
              <a:ahLst/>
              <a:cxnLst/>
              <a:rect r="r" b="b" t="t" l="l"/>
              <a:pathLst>
                <a:path h="835368" w="1365152">
                  <a:moveTo>
                    <a:pt x="1365152" y="48058"/>
                  </a:moveTo>
                  <a:lnTo>
                    <a:pt x="1365152" y="787310"/>
                  </a:lnTo>
                  <a:cubicBezTo>
                    <a:pt x="1365152" y="800056"/>
                    <a:pt x="1360089" y="812280"/>
                    <a:pt x="1351076" y="821292"/>
                  </a:cubicBezTo>
                  <a:cubicBezTo>
                    <a:pt x="1342063" y="830305"/>
                    <a:pt x="1329840" y="835368"/>
                    <a:pt x="1317094" y="835368"/>
                  </a:cubicBezTo>
                  <a:lnTo>
                    <a:pt x="48058" y="835368"/>
                  </a:lnTo>
                  <a:cubicBezTo>
                    <a:pt x="21516" y="835368"/>
                    <a:pt x="0" y="813852"/>
                    <a:pt x="0" y="787310"/>
                  </a:cubicBezTo>
                  <a:lnTo>
                    <a:pt x="0" y="48058"/>
                  </a:lnTo>
                  <a:cubicBezTo>
                    <a:pt x="0" y="21516"/>
                    <a:pt x="21516" y="0"/>
                    <a:pt x="48058" y="0"/>
                  </a:cubicBezTo>
                  <a:lnTo>
                    <a:pt x="1317094" y="0"/>
                  </a:lnTo>
                  <a:cubicBezTo>
                    <a:pt x="1343636" y="0"/>
                    <a:pt x="1365152" y="21516"/>
                    <a:pt x="1365152" y="48058"/>
                  </a:cubicBezTo>
                  <a:close/>
                </a:path>
              </a:pathLst>
            </a:custGeom>
            <a:solidFill>
              <a:srgbClr val="000000">
                <a:alpha val="0"/>
              </a:srgbClr>
            </a:solidFill>
            <a:ln w="19050" cap="rnd">
              <a:solidFill>
                <a:srgbClr val="8AB2A6"/>
              </a:solidFill>
              <a:prstDash val="solid"/>
              <a:round/>
            </a:ln>
          </p:spPr>
        </p:sp>
        <p:sp>
          <p:nvSpPr>
            <p:cNvPr name="TextBox 9" id="9"/>
            <p:cNvSpPr txBox="true"/>
            <p:nvPr/>
          </p:nvSpPr>
          <p:spPr>
            <a:xfrm>
              <a:off x="0" y="0"/>
              <a:ext cx="1365152" cy="835368"/>
            </a:xfrm>
            <a:prstGeom prst="rect">
              <a:avLst/>
            </a:prstGeom>
          </p:spPr>
          <p:txBody>
            <a:bodyPr anchor="ctr" rtlCol="false" tIns="50800" lIns="50800" bIns="50800" rIns="50800"/>
            <a:lstStyle/>
            <a:p>
              <a:pPr algn="ctr">
                <a:lnSpc>
                  <a:spcPts val="1680"/>
                </a:lnSpc>
              </a:pPr>
            </a:p>
          </p:txBody>
        </p:sp>
      </p:grpSp>
      <p:grpSp>
        <p:nvGrpSpPr>
          <p:cNvPr name="Group 10" id="10"/>
          <p:cNvGrpSpPr/>
          <p:nvPr/>
        </p:nvGrpSpPr>
        <p:grpSpPr>
          <a:xfrm rot="0">
            <a:off x="1565158" y="2217219"/>
            <a:ext cx="7160210" cy="4297558"/>
            <a:chOff x="0" y="0"/>
            <a:chExt cx="6350000" cy="3811270"/>
          </a:xfrm>
        </p:grpSpPr>
        <p:sp>
          <p:nvSpPr>
            <p:cNvPr name="Freeform 11" id="11"/>
            <p:cNvSpPr/>
            <p:nvPr/>
          </p:nvSpPr>
          <p:spPr>
            <a:xfrm flipH="false" flipV="false" rot="0">
              <a:off x="0" y="0"/>
              <a:ext cx="6350000" cy="3811270"/>
            </a:xfrm>
            <a:custGeom>
              <a:avLst/>
              <a:gdLst/>
              <a:ahLst/>
              <a:cxnLst/>
              <a:rect r="r" b="b" t="t" l="l"/>
              <a:pathLst>
                <a:path h="3811270" w="6350000">
                  <a:moveTo>
                    <a:pt x="1648460" y="0"/>
                  </a:moveTo>
                  <a:lnTo>
                    <a:pt x="5812790" y="0"/>
                  </a:lnTo>
                  <a:cubicBezTo>
                    <a:pt x="6109970" y="0"/>
                    <a:pt x="6350000" y="240030"/>
                    <a:pt x="6350000" y="537210"/>
                  </a:cubicBezTo>
                  <a:lnTo>
                    <a:pt x="6350000" y="2466340"/>
                  </a:lnTo>
                  <a:cubicBezTo>
                    <a:pt x="6350000" y="2763520"/>
                    <a:pt x="6109970" y="3003550"/>
                    <a:pt x="5812790" y="3003550"/>
                  </a:cubicBezTo>
                  <a:lnTo>
                    <a:pt x="4751070" y="3003550"/>
                  </a:lnTo>
                  <a:cubicBezTo>
                    <a:pt x="4587240" y="3003550"/>
                    <a:pt x="4431030" y="3078480"/>
                    <a:pt x="4329430" y="3208020"/>
                  </a:cubicBezTo>
                  <a:lnTo>
                    <a:pt x="4013200" y="3606800"/>
                  </a:lnTo>
                  <a:cubicBezTo>
                    <a:pt x="3911600" y="3735070"/>
                    <a:pt x="3756660" y="3811270"/>
                    <a:pt x="3591560" y="3811270"/>
                  </a:cubicBezTo>
                  <a:lnTo>
                    <a:pt x="537210" y="3811270"/>
                  </a:lnTo>
                  <a:cubicBezTo>
                    <a:pt x="240030" y="3811270"/>
                    <a:pt x="0" y="3571240"/>
                    <a:pt x="0" y="3274060"/>
                  </a:cubicBezTo>
                  <a:lnTo>
                    <a:pt x="0" y="1375410"/>
                  </a:lnTo>
                  <a:cubicBezTo>
                    <a:pt x="0" y="1206500"/>
                    <a:pt x="78740" y="1047750"/>
                    <a:pt x="213360" y="946150"/>
                  </a:cubicBezTo>
                  <a:lnTo>
                    <a:pt x="1324610" y="107950"/>
                  </a:lnTo>
                  <a:cubicBezTo>
                    <a:pt x="1417320" y="38100"/>
                    <a:pt x="1531620" y="0"/>
                    <a:pt x="1648460" y="0"/>
                  </a:cubicBezTo>
                  <a:close/>
                </a:path>
              </a:pathLst>
            </a:custGeom>
            <a:blipFill>
              <a:blip r:embed="rId5"/>
              <a:stretch>
                <a:fillRect l="0" t="-76537" r="0" b="-76537"/>
              </a:stretch>
            </a:blipFill>
          </p:spPr>
        </p:sp>
      </p:grpSp>
      <p:sp>
        <p:nvSpPr>
          <p:cNvPr name="TextBox 12" id="12"/>
          <p:cNvSpPr txBox="true"/>
          <p:nvPr/>
        </p:nvSpPr>
        <p:spPr>
          <a:xfrm rot="0">
            <a:off x="10176609" y="4053236"/>
            <a:ext cx="7945803" cy="1464931"/>
          </a:xfrm>
          <a:prstGeom prst="rect">
            <a:avLst/>
          </a:prstGeom>
        </p:spPr>
        <p:txBody>
          <a:bodyPr anchor="t" rtlCol="false" tIns="0" lIns="0" bIns="0" rIns="0">
            <a:spAutoFit/>
          </a:bodyPr>
          <a:lstStyle/>
          <a:p>
            <a:pPr algn="l">
              <a:lnSpc>
                <a:spcPts val="10880"/>
              </a:lnSpc>
            </a:pPr>
            <a:r>
              <a:rPr lang="en-US" sz="11453" i="true" spc="-458">
                <a:solidFill>
                  <a:srgbClr val="8AB2A6"/>
                </a:solidFill>
                <a:latin typeface="Anton Italics"/>
                <a:ea typeface="Anton Italics"/>
                <a:cs typeface="Anton Italics"/>
                <a:sym typeface="Anton Italics"/>
              </a:rPr>
              <a:t>TOPITOP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5400000">
            <a:off x="12134183" y="7922479"/>
            <a:ext cx="1238250" cy="3490793"/>
            <a:chOff x="0" y="0"/>
            <a:chExt cx="326123" cy="919386"/>
          </a:xfrm>
        </p:grpSpPr>
        <p:sp>
          <p:nvSpPr>
            <p:cNvPr name="Freeform 4" id="4"/>
            <p:cNvSpPr/>
            <p:nvPr/>
          </p:nvSpPr>
          <p:spPr>
            <a:xfrm flipH="false" flipV="false" rot="0">
              <a:off x="0" y="0"/>
              <a:ext cx="326123" cy="919386"/>
            </a:xfrm>
            <a:custGeom>
              <a:avLst/>
              <a:gdLst/>
              <a:ahLst/>
              <a:cxnLst/>
              <a:rect r="r" b="b" t="t" l="l"/>
              <a:pathLst>
                <a:path h="919386" w="326123">
                  <a:moveTo>
                    <a:pt x="0" y="0"/>
                  </a:moveTo>
                  <a:lnTo>
                    <a:pt x="326123" y="0"/>
                  </a:lnTo>
                  <a:lnTo>
                    <a:pt x="326123" y="919386"/>
                  </a:lnTo>
                  <a:lnTo>
                    <a:pt x="0" y="919386"/>
                  </a:lnTo>
                  <a:close/>
                </a:path>
              </a:pathLst>
            </a:custGeom>
            <a:gradFill rotWithShape="true">
              <a:gsLst>
                <a:gs pos="0">
                  <a:srgbClr val="3E9D81">
                    <a:alpha val="100000"/>
                  </a:srgbClr>
                </a:gs>
                <a:gs pos="100000">
                  <a:srgbClr val="3E9D81">
                    <a:alpha val="0"/>
                  </a:srgbClr>
                </a:gs>
              </a:gsLst>
              <a:lin ang="0"/>
            </a:gradFill>
          </p:spPr>
        </p:sp>
        <p:sp>
          <p:nvSpPr>
            <p:cNvPr name="TextBox 5" id="5"/>
            <p:cNvSpPr txBox="true"/>
            <p:nvPr/>
          </p:nvSpPr>
          <p:spPr>
            <a:xfrm>
              <a:off x="0" y="-28575"/>
              <a:ext cx="326123" cy="947961"/>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17514861" y="9667875"/>
            <a:ext cx="392115" cy="392115"/>
          </a:xfrm>
          <a:custGeom>
            <a:avLst/>
            <a:gdLst/>
            <a:ahLst/>
            <a:cxnLst/>
            <a:rect r="r" b="b" t="t" l="l"/>
            <a:pathLst>
              <a:path h="392115" w="392115">
                <a:moveTo>
                  <a:pt x="0" y="0"/>
                </a:moveTo>
                <a:lnTo>
                  <a:pt x="392115" y="0"/>
                </a:lnTo>
                <a:lnTo>
                  <a:pt x="392115" y="392115"/>
                </a:lnTo>
                <a:lnTo>
                  <a:pt x="0" y="3921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9144000" y="1042193"/>
            <a:ext cx="8115300" cy="3654992"/>
            <a:chOff x="0" y="0"/>
            <a:chExt cx="8459470" cy="3810000"/>
          </a:xfrm>
        </p:grpSpPr>
        <p:sp>
          <p:nvSpPr>
            <p:cNvPr name="Freeform 8" id="8"/>
            <p:cNvSpPr/>
            <p:nvPr/>
          </p:nvSpPr>
          <p:spPr>
            <a:xfrm flipH="false" flipV="false" rot="0">
              <a:off x="0" y="0"/>
              <a:ext cx="8459470" cy="3808730"/>
            </a:xfrm>
            <a:custGeom>
              <a:avLst/>
              <a:gdLst/>
              <a:ahLst/>
              <a:cxnLst/>
              <a:rect r="r" b="b" t="t" l="l"/>
              <a:pathLst>
                <a:path h="3808730" w="8459470">
                  <a:moveTo>
                    <a:pt x="458470" y="0"/>
                  </a:moveTo>
                  <a:lnTo>
                    <a:pt x="8001000" y="0"/>
                  </a:lnTo>
                  <a:cubicBezTo>
                    <a:pt x="8255000" y="0"/>
                    <a:pt x="8459470" y="205740"/>
                    <a:pt x="8459470" y="458470"/>
                  </a:cubicBezTo>
                  <a:lnTo>
                    <a:pt x="8459470" y="2320290"/>
                  </a:lnTo>
                  <a:cubicBezTo>
                    <a:pt x="8459470" y="2451100"/>
                    <a:pt x="8403590" y="2576830"/>
                    <a:pt x="8304530" y="2663190"/>
                  </a:cubicBezTo>
                  <a:lnTo>
                    <a:pt x="7141210" y="3693160"/>
                  </a:lnTo>
                  <a:cubicBezTo>
                    <a:pt x="7057390" y="3768090"/>
                    <a:pt x="6949440" y="3808730"/>
                    <a:pt x="6836410" y="3808730"/>
                  </a:cubicBezTo>
                  <a:lnTo>
                    <a:pt x="3760470" y="3808730"/>
                  </a:lnTo>
                  <a:cubicBezTo>
                    <a:pt x="3506470" y="3808730"/>
                    <a:pt x="3302000" y="3602990"/>
                    <a:pt x="3302000" y="3350260"/>
                  </a:cubicBezTo>
                  <a:lnTo>
                    <a:pt x="3302000" y="3227070"/>
                  </a:lnTo>
                  <a:cubicBezTo>
                    <a:pt x="3302000" y="2973070"/>
                    <a:pt x="3096260" y="2768600"/>
                    <a:pt x="2843530" y="2768600"/>
                  </a:cubicBezTo>
                  <a:lnTo>
                    <a:pt x="458470" y="2768600"/>
                  </a:lnTo>
                  <a:cubicBezTo>
                    <a:pt x="205740" y="2768600"/>
                    <a:pt x="0" y="2562860"/>
                    <a:pt x="0" y="2310130"/>
                  </a:cubicBezTo>
                  <a:lnTo>
                    <a:pt x="0" y="458470"/>
                  </a:lnTo>
                  <a:cubicBezTo>
                    <a:pt x="0" y="205740"/>
                    <a:pt x="205740" y="0"/>
                    <a:pt x="458470" y="0"/>
                  </a:cubicBezTo>
                  <a:close/>
                </a:path>
              </a:pathLst>
            </a:custGeom>
            <a:blipFill>
              <a:blip r:embed="rId5"/>
              <a:stretch>
                <a:fillRect l="0" t="-473" r="0" b="-47783"/>
              </a:stretch>
            </a:blipFill>
          </p:spPr>
        </p:sp>
      </p:grpSp>
      <p:grpSp>
        <p:nvGrpSpPr>
          <p:cNvPr name="Group 9" id="9"/>
          <p:cNvGrpSpPr/>
          <p:nvPr/>
        </p:nvGrpSpPr>
        <p:grpSpPr>
          <a:xfrm rot="0">
            <a:off x="9962290" y="5143500"/>
            <a:ext cx="6855715" cy="4114800"/>
            <a:chOff x="0" y="0"/>
            <a:chExt cx="6350000" cy="3811270"/>
          </a:xfrm>
        </p:grpSpPr>
        <p:sp>
          <p:nvSpPr>
            <p:cNvPr name="Freeform 10" id="10"/>
            <p:cNvSpPr/>
            <p:nvPr/>
          </p:nvSpPr>
          <p:spPr>
            <a:xfrm flipH="false" flipV="false" rot="0">
              <a:off x="0" y="0"/>
              <a:ext cx="6350000" cy="3811270"/>
            </a:xfrm>
            <a:custGeom>
              <a:avLst/>
              <a:gdLst/>
              <a:ahLst/>
              <a:cxnLst/>
              <a:rect r="r" b="b" t="t" l="l"/>
              <a:pathLst>
                <a:path h="3811270" w="6350000">
                  <a:moveTo>
                    <a:pt x="1648460" y="0"/>
                  </a:moveTo>
                  <a:lnTo>
                    <a:pt x="5812790" y="0"/>
                  </a:lnTo>
                  <a:cubicBezTo>
                    <a:pt x="6109970" y="0"/>
                    <a:pt x="6350000" y="240030"/>
                    <a:pt x="6350000" y="537210"/>
                  </a:cubicBezTo>
                  <a:lnTo>
                    <a:pt x="6350000" y="2466340"/>
                  </a:lnTo>
                  <a:cubicBezTo>
                    <a:pt x="6350000" y="2763520"/>
                    <a:pt x="6109970" y="3003550"/>
                    <a:pt x="5812790" y="3003550"/>
                  </a:cubicBezTo>
                  <a:lnTo>
                    <a:pt x="4751070" y="3003550"/>
                  </a:lnTo>
                  <a:cubicBezTo>
                    <a:pt x="4587240" y="3003550"/>
                    <a:pt x="4431030" y="3078480"/>
                    <a:pt x="4329430" y="3208020"/>
                  </a:cubicBezTo>
                  <a:lnTo>
                    <a:pt x="4013200" y="3606800"/>
                  </a:lnTo>
                  <a:cubicBezTo>
                    <a:pt x="3911600" y="3735070"/>
                    <a:pt x="3756660" y="3811270"/>
                    <a:pt x="3591560" y="3811270"/>
                  </a:cubicBezTo>
                  <a:lnTo>
                    <a:pt x="537210" y="3811270"/>
                  </a:lnTo>
                  <a:cubicBezTo>
                    <a:pt x="240030" y="3811270"/>
                    <a:pt x="0" y="3571240"/>
                    <a:pt x="0" y="3274060"/>
                  </a:cubicBezTo>
                  <a:lnTo>
                    <a:pt x="0" y="1375410"/>
                  </a:lnTo>
                  <a:cubicBezTo>
                    <a:pt x="0" y="1206500"/>
                    <a:pt x="78740" y="1047750"/>
                    <a:pt x="213360" y="946150"/>
                  </a:cubicBezTo>
                  <a:lnTo>
                    <a:pt x="1324610" y="107950"/>
                  </a:lnTo>
                  <a:cubicBezTo>
                    <a:pt x="1417320" y="38100"/>
                    <a:pt x="1531620" y="0"/>
                    <a:pt x="1648460" y="0"/>
                  </a:cubicBezTo>
                  <a:close/>
                </a:path>
              </a:pathLst>
            </a:custGeom>
            <a:blipFill>
              <a:blip r:embed="rId6"/>
              <a:stretch>
                <a:fillRect l="0" t="-840" r="0" b="-10372"/>
              </a:stretch>
            </a:blipFill>
          </p:spPr>
        </p:sp>
      </p:grpSp>
      <p:sp>
        <p:nvSpPr>
          <p:cNvPr name="TextBox 11" id="11"/>
          <p:cNvSpPr txBox="true"/>
          <p:nvPr/>
        </p:nvSpPr>
        <p:spPr>
          <a:xfrm rot="0">
            <a:off x="345876" y="1124269"/>
            <a:ext cx="9253886" cy="2653536"/>
          </a:xfrm>
          <a:prstGeom prst="rect">
            <a:avLst/>
          </a:prstGeom>
        </p:spPr>
        <p:txBody>
          <a:bodyPr anchor="t" rtlCol="false" tIns="0" lIns="0" bIns="0" rIns="0">
            <a:spAutoFit/>
          </a:bodyPr>
          <a:lstStyle/>
          <a:p>
            <a:pPr algn="l">
              <a:lnSpc>
                <a:spcPts val="10188"/>
              </a:lnSpc>
            </a:pPr>
            <a:r>
              <a:rPr lang="en-US" sz="10724" i="true" spc="-428">
                <a:solidFill>
                  <a:srgbClr val="8AB2A6"/>
                </a:solidFill>
                <a:latin typeface="Anton Italics"/>
                <a:ea typeface="Anton Italics"/>
                <a:cs typeface="Anton Italics"/>
                <a:sym typeface="Anton Italics"/>
              </a:rPr>
              <a:t>JUSTIFICACIÓN Y</a:t>
            </a:r>
          </a:p>
          <a:p>
            <a:pPr algn="l">
              <a:lnSpc>
                <a:spcPts val="10188"/>
              </a:lnSpc>
            </a:pPr>
            <a:r>
              <a:rPr lang="en-US" sz="10724" i="true" spc="-428">
                <a:solidFill>
                  <a:srgbClr val="8AB2A6"/>
                </a:solidFill>
                <a:latin typeface="Anton Italics"/>
                <a:ea typeface="Anton Italics"/>
                <a:cs typeface="Anton Italics"/>
                <a:sym typeface="Anton Italics"/>
              </a:rPr>
              <a:t> DIAGNÓSTICO</a:t>
            </a:r>
          </a:p>
        </p:txBody>
      </p:sp>
      <p:grpSp>
        <p:nvGrpSpPr>
          <p:cNvPr name="Group 12" id="12"/>
          <p:cNvGrpSpPr/>
          <p:nvPr/>
        </p:nvGrpSpPr>
        <p:grpSpPr>
          <a:xfrm rot="0">
            <a:off x="944076" y="4334419"/>
            <a:ext cx="7242181" cy="4331211"/>
            <a:chOff x="0" y="0"/>
            <a:chExt cx="1203365" cy="719676"/>
          </a:xfrm>
        </p:grpSpPr>
        <p:sp>
          <p:nvSpPr>
            <p:cNvPr name="Freeform 13" id="13"/>
            <p:cNvSpPr/>
            <p:nvPr/>
          </p:nvSpPr>
          <p:spPr>
            <a:xfrm flipH="false" flipV="false" rot="0">
              <a:off x="0" y="0"/>
              <a:ext cx="1203365" cy="719676"/>
            </a:xfrm>
            <a:custGeom>
              <a:avLst/>
              <a:gdLst/>
              <a:ahLst/>
              <a:cxnLst/>
              <a:rect r="r" b="b" t="t" l="l"/>
              <a:pathLst>
                <a:path h="719676" w="1203365">
                  <a:moveTo>
                    <a:pt x="1203365" y="54519"/>
                  </a:moveTo>
                  <a:lnTo>
                    <a:pt x="1203365" y="665157"/>
                  </a:lnTo>
                  <a:cubicBezTo>
                    <a:pt x="1203365" y="695267"/>
                    <a:pt x="1178956" y="719676"/>
                    <a:pt x="1148846" y="719676"/>
                  </a:cubicBezTo>
                  <a:lnTo>
                    <a:pt x="54519" y="719676"/>
                  </a:lnTo>
                  <a:cubicBezTo>
                    <a:pt x="24409" y="719676"/>
                    <a:pt x="0" y="695267"/>
                    <a:pt x="0" y="665157"/>
                  </a:cubicBezTo>
                  <a:lnTo>
                    <a:pt x="0" y="54519"/>
                  </a:lnTo>
                  <a:cubicBezTo>
                    <a:pt x="0" y="24409"/>
                    <a:pt x="24409" y="0"/>
                    <a:pt x="54519" y="0"/>
                  </a:cubicBezTo>
                  <a:lnTo>
                    <a:pt x="1148846" y="0"/>
                  </a:lnTo>
                  <a:cubicBezTo>
                    <a:pt x="1178956" y="0"/>
                    <a:pt x="1203365" y="24409"/>
                    <a:pt x="1203365" y="54519"/>
                  </a:cubicBezTo>
                  <a:close/>
                </a:path>
              </a:pathLst>
            </a:custGeom>
            <a:solidFill>
              <a:srgbClr val="000000">
                <a:alpha val="0"/>
              </a:srgbClr>
            </a:solidFill>
            <a:ln w="19050" cap="rnd">
              <a:solidFill>
                <a:srgbClr val="8AB2A6"/>
              </a:solidFill>
              <a:prstDash val="solid"/>
              <a:round/>
            </a:ln>
          </p:spPr>
        </p:sp>
        <p:sp>
          <p:nvSpPr>
            <p:cNvPr name="TextBox 14" id="14"/>
            <p:cNvSpPr txBox="true"/>
            <p:nvPr/>
          </p:nvSpPr>
          <p:spPr>
            <a:xfrm>
              <a:off x="0" y="0"/>
              <a:ext cx="1203365" cy="719676"/>
            </a:xfrm>
            <a:prstGeom prst="rect">
              <a:avLst/>
            </a:prstGeom>
          </p:spPr>
          <p:txBody>
            <a:bodyPr anchor="ctr" rtlCol="false" tIns="50800" lIns="50800" bIns="50800" rIns="50800"/>
            <a:lstStyle/>
            <a:p>
              <a:pPr algn="ctr">
                <a:lnSpc>
                  <a:spcPts val="1680"/>
                </a:lnSpc>
              </a:pPr>
            </a:p>
          </p:txBody>
        </p:sp>
      </p:grpSp>
      <p:grpSp>
        <p:nvGrpSpPr>
          <p:cNvPr name="Group 15" id="15"/>
          <p:cNvGrpSpPr/>
          <p:nvPr/>
        </p:nvGrpSpPr>
        <p:grpSpPr>
          <a:xfrm rot="5400000">
            <a:off x="12238958" y="-1231046"/>
            <a:ext cx="1028700" cy="3490793"/>
            <a:chOff x="0" y="0"/>
            <a:chExt cx="270933" cy="919386"/>
          </a:xfrm>
        </p:grpSpPr>
        <p:sp>
          <p:nvSpPr>
            <p:cNvPr name="Freeform 16" id="16"/>
            <p:cNvSpPr/>
            <p:nvPr/>
          </p:nvSpPr>
          <p:spPr>
            <a:xfrm flipH="false" flipV="false" rot="0">
              <a:off x="0" y="0"/>
              <a:ext cx="270933" cy="919386"/>
            </a:xfrm>
            <a:custGeom>
              <a:avLst/>
              <a:gdLst/>
              <a:ahLst/>
              <a:cxnLst/>
              <a:rect r="r" b="b" t="t" l="l"/>
              <a:pathLst>
                <a:path h="919386" w="270933">
                  <a:moveTo>
                    <a:pt x="0" y="0"/>
                  </a:moveTo>
                  <a:lnTo>
                    <a:pt x="270933" y="0"/>
                  </a:lnTo>
                  <a:lnTo>
                    <a:pt x="270933" y="919386"/>
                  </a:lnTo>
                  <a:lnTo>
                    <a:pt x="0" y="919386"/>
                  </a:lnTo>
                  <a:close/>
                </a:path>
              </a:pathLst>
            </a:custGeom>
            <a:gradFill rotWithShape="true">
              <a:gsLst>
                <a:gs pos="0">
                  <a:srgbClr val="3E9D81">
                    <a:alpha val="100000"/>
                  </a:srgbClr>
                </a:gs>
                <a:gs pos="100000">
                  <a:srgbClr val="3E9D81">
                    <a:alpha val="0"/>
                  </a:srgbClr>
                </a:gs>
              </a:gsLst>
              <a:lin ang="0"/>
            </a:gradFill>
          </p:spPr>
        </p:sp>
        <p:sp>
          <p:nvSpPr>
            <p:cNvPr name="TextBox 17" id="17"/>
            <p:cNvSpPr txBox="true"/>
            <p:nvPr/>
          </p:nvSpPr>
          <p:spPr>
            <a:xfrm>
              <a:off x="0" y="-28575"/>
              <a:ext cx="270933" cy="947961"/>
            </a:xfrm>
            <a:prstGeom prst="rect">
              <a:avLst/>
            </a:prstGeom>
          </p:spPr>
          <p:txBody>
            <a:bodyPr anchor="ctr" rtlCol="false" tIns="50800" lIns="50800" bIns="50800" rIns="50800"/>
            <a:lstStyle/>
            <a:p>
              <a:pPr algn="ctr">
                <a:lnSpc>
                  <a:spcPts val="1960"/>
                </a:lnSpc>
              </a:pPr>
            </a:p>
          </p:txBody>
        </p:sp>
      </p:grpSp>
      <p:sp>
        <p:nvSpPr>
          <p:cNvPr name="TextBox 18" id="18"/>
          <p:cNvSpPr txBox="true"/>
          <p:nvPr/>
        </p:nvSpPr>
        <p:spPr>
          <a:xfrm rot="0">
            <a:off x="1148683" y="4948528"/>
            <a:ext cx="6832967" cy="2949303"/>
          </a:xfrm>
          <a:prstGeom prst="rect">
            <a:avLst/>
          </a:prstGeom>
        </p:spPr>
        <p:txBody>
          <a:bodyPr anchor="t" rtlCol="false" tIns="0" lIns="0" bIns="0" rIns="0">
            <a:spAutoFit/>
          </a:bodyPr>
          <a:lstStyle/>
          <a:p>
            <a:pPr algn="ctr">
              <a:lnSpc>
                <a:spcPts val="1970"/>
              </a:lnSpc>
              <a:spcBef>
                <a:spcPct val="0"/>
              </a:spcBef>
            </a:pPr>
            <a:r>
              <a:rPr lang="en-US" sz="1642" spc="-32">
                <a:solidFill>
                  <a:srgbClr val="FFFFFF"/>
                </a:solidFill>
                <a:latin typeface="Open Sauce"/>
                <a:ea typeface="Open Sauce"/>
                <a:cs typeface="Open Sauce"/>
                <a:sym typeface="Open Sauce"/>
              </a:rPr>
              <a:t>El comercio electrónico en el sector retail demanda plataformas de alto rendimiento. Se ha identificado que muchas implementaciones básicas fallan en manejar la complejidad real de un catálogo de ropa (variantes de talla/color) y en ofrecer una experiencia de usuario fluida, lo que resulta en tiempos de carga elevados y pérdida de intención de compra.</a:t>
            </a:r>
          </a:p>
          <a:p>
            <a:pPr algn="ctr">
              <a:lnSpc>
                <a:spcPts val="1970"/>
              </a:lnSpc>
              <a:spcBef>
                <a:spcPct val="0"/>
              </a:spcBef>
            </a:pPr>
            <a:r>
              <a:rPr lang="en-US" sz="1642" spc="-32">
                <a:solidFill>
                  <a:srgbClr val="FFFFFF"/>
                </a:solidFill>
                <a:latin typeface="Open Sauce"/>
                <a:ea typeface="Open Sauce"/>
                <a:cs typeface="Open Sauce"/>
                <a:sym typeface="Open Sauce"/>
              </a:rPr>
              <a:t>Ante esta problemática, este proyecto justifica su desarrollo como una solución tecnológica moderna que replica la arquitectura de un líder del mercado (TopiTop). Al implementar una arquitectura desacoplada con Spring Boot (Backend) y React (Frontend), no solo se garantiza la escalabilidad, sino que se provee una experiencia de compra instantánea que los usuarios actuales exigen.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A0D10"/>
        </a:solidFill>
      </p:bgPr>
    </p:bg>
    <p:spTree>
      <p:nvGrpSpPr>
        <p:cNvPr id="1" name=""/>
        <p:cNvGrpSpPr/>
        <p:nvPr/>
      </p:nvGrpSpPr>
      <p:grpSpPr>
        <a:xfrm>
          <a:off x="0" y="0"/>
          <a:ext cx="0" cy="0"/>
          <a:chOff x="0" y="0"/>
          <a:chExt cx="0" cy="0"/>
        </a:xfrm>
      </p:grpSpPr>
      <p:grpSp>
        <p:nvGrpSpPr>
          <p:cNvPr name="Group 2" id="2"/>
          <p:cNvGrpSpPr/>
          <p:nvPr/>
        </p:nvGrpSpPr>
        <p:grpSpPr>
          <a:xfrm rot="0">
            <a:off x="3707979" y="4833013"/>
            <a:ext cx="4631756" cy="4425287"/>
            <a:chOff x="0" y="0"/>
            <a:chExt cx="769616" cy="735307"/>
          </a:xfrm>
        </p:grpSpPr>
        <p:sp>
          <p:nvSpPr>
            <p:cNvPr name="Freeform 3" id="3"/>
            <p:cNvSpPr/>
            <p:nvPr/>
          </p:nvSpPr>
          <p:spPr>
            <a:xfrm flipH="false" flipV="false" rot="0">
              <a:off x="0" y="0"/>
              <a:ext cx="769616" cy="735307"/>
            </a:xfrm>
            <a:custGeom>
              <a:avLst/>
              <a:gdLst/>
              <a:ahLst/>
              <a:cxnLst/>
              <a:rect r="r" b="b" t="t" l="l"/>
              <a:pathLst>
                <a:path h="735307" w="769616">
                  <a:moveTo>
                    <a:pt x="769616" y="85246"/>
                  </a:moveTo>
                  <a:lnTo>
                    <a:pt x="769616" y="650062"/>
                  </a:lnTo>
                  <a:cubicBezTo>
                    <a:pt x="769616" y="697142"/>
                    <a:pt x="731450" y="735307"/>
                    <a:pt x="684370" y="735307"/>
                  </a:cubicBezTo>
                  <a:lnTo>
                    <a:pt x="85246" y="735307"/>
                  </a:lnTo>
                  <a:cubicBezTo>
                    <a:pt x="38166" y="735307"/>
                    <a:pt x="0" y="697142"/>
                    <a:pt x="0" y="650062"/>
                  </a:cubicBezTo>
                  <a:lnTo>
                    <a:pt x="0" y="85246"/>
                  </a:lnTo>
                  <a:cubicBezTo>
                    <a:pt x="0" y="38166"/>
                    <a:pt x="38166" y="0"/>
                    <a:pt x="85246" y="0"/>
                  </a:cubicBezTo>
                  <a:lnTo>
                    <a:pt x="684370" y="0"/>
                  </a:lnTo>
                  <a:cubicBezTo>
                    <a:pt x="731450" y="0"/>
                    <a:pt x="769616" y="38166"/>
                    <a:pt x="769616" y="85246"/>
                  </a:cubicBezTo>
                  <a:close/>
                </a:path>
              </a:pathLst>
            </a:custGeom>
            <a:solidFill>
              <a:srgbClr val="000000">
                <a:alpha val="0"/>
              </a:srgbClr>
            </a:solidFill>
            <a:ln w="19050" cap="rnd">
              <a:solidFill>
                <a:srgbClr val="8AB2A6"/>
              </a:solidFill>
              <a:prstDash val="solid"/>
              <a:round/>
            </a:ln>
          </p:spPr>
        </p:sp>
        <p:sp>
          <p:nvSpPr>
            <p:cNvPr name="TextBox 4" id="4"/>
            <p:cNvSpPr txBox="true"/>
            <p:nvPr/>
          </p:nvSpPr>
          <p:spPr>
            <a:xfrm>
              <a:off x="0" y="0"/>
              <a:ext cx="769616" cy="735307"/>
            </a:xfrm>
            <a:prstGeom prst="rect">
              <a:avLst/>
            </a:prstGeom>
          </p:spPr>
          <p:txBody>
            <a:bodyPr anchor="ctr" rtlCol="false" tIns="50800" lIns="50800" bIns="50800" rIns="50800"/>
            <a:lstStyle/>
            <a:p>
              <a:pPr algn="ctr">
                <a:lnSpc>
                  <a:spcPts val="1680"/>
                </a:lnSpc>
              </a:pPr>
            </a:p>
          </p:txBody>
        </p:sp>
      </p:grpSp>
      <p:grpSp>
        <p:nvGrpSpPr>
          <p:cNvPr name="Group 5" id="5"/>
          <p:cNvGrpSpPr/>
          <p:nvPr/>
        </p:nvGrpSpPr>
        <p:grpSpPr>
          <a:xfrm rot="0">
            <a:off x="0" y="6994790"/>
            <a:ext cx="3298345" cy="2263510"/>
            <a:chOff x="0" y="0"/>
            <a:chExt cx="868700" cy="596151"/>
          </a:xfrm>
        </p:grpSpPr>
        <p:sp>
          <p:nvSpPr>
            <p:cNvPr name="Freeform 6" id="6"/>
            <p:cNvSpPr/>
            <p:nvPr/>
          </p:nvSpPr>
          <p:spPr>
            <a:xfrm flipH="false" flipV="false" rot="0">
              <a:off x="0" y="0"/>
              <a:ext cx="868700" cy="596151"/>
            </a:xfrm>
            <a:custGeom>
              <a:avLst/>
              <a:gdLst/>
              <a:ahLst/>
              <a:cxnLst/>
              <a:rect r="r" b="b" t="t" l="l"/>
              <a:pathLst>
                <a:path h="596151" w="868700">
                  <a:moveTo>
                    <a:pt x="0" y="0"/>
                  </a:moveTo>
                  <a:lnTo>
                    <a:pt x="868700" y="0"/>
                  </a:lnTo>
                  <a:lnTo>
                    <a:pt x="868700" y="596151"/>
                  </a:lnTo>
                  <a:lnTo>
                    <a:pt x="0" y="596151"/>
                  </a:lnTo>
                  <a:close/>
                </a:path>
              </a:pathLst>
            </a:custGeom>
            <a:gradFill rotWithShape="true">
              <a:gsLst>
                <a:gs pos="0">
                  <a:srgbClr val="3E9D81">
                    <a:alpha val="100000"/>
                  </a:srgbClr>
                </a:gs>
                <a:gs pos="100000">
                  <a:srgbClr val="3E9D81">
                    <a:alpha val="0"/>
                  </a:srgbClr>
                </a:gs>
              </a:gsLst>
              <a:lin ang="0"/>
            </a:gradFill>
          </p:spPr>
        </p:sp>
        <p:sp>
          <p:nvSpPr>
            <p:cNvPr name="TextBox 7" id="7"/>
            <p:cNvSpPr txBox="true"/>
            <p:nvPr/>
          </p:nvSpPr>
          <p:spPr>
            <a:xfrm>
              <a:off x="0" y="-28575"/>
              <a:ext cx="868700" cy="624726"/>
            </a:xfrm>
            <a:prstGeom prst="rect">
              <a:avLst/>
            </a:prstGeom>
          </p:spPr>
          <p:txBody>
            <a:bodyPr anchor="ctr" rtlCol="false" tIns="50800" lIns="50800" bIns="50800" rIns="50800"/>
            <a:lstStyle/>
            <a:p>
              <a:pPr algn="ctr">
                <a:lnSpc>
                  <a:spcPts val="1960"/>
                </a:lnSpc>
              </a:pPr>
            </a:p>
          </p:txBody>
        </p:sp>
      </p:grpSp>
      <p:grpSp>
        <p:nvGrpSpPr>
          <p:cNvPr name="Group 8" id="8"/>
          <p:cNvGrpSpPr/>
          <p:nvPr/>
        </p:nvGrpSpPr>
        <p:grpSpPr>
          <a:xfrm rot="0">
            <a:off x="1028700" y="2643811"/>
            <a:ext cx="7311035" cy="6609176"/>
            <a:chOff x="0" y="0"/>
            <a:chExt cx="6350000" cy="5740400"/>
          </a:xfrm>
        </p:grpSpPr>
        <p:sp>
          <p:nvSpPr>
            <p:cNvPr name="Freeform 9" id="9"/>
            <p:cNvSpPr/>
            <p:nvPr/>
          </p:nvSpPr>
          <p:spPr>
            <a:xfrm flipH="true" flipV="false" rot="0">
              <a:off x="0" y="0"/>
              <a:ext cx="6351270" cy="5741670"/>
            </a:xfrm>
            <a:custGeom>
              <a:avLst/>
              <a:gdLst/>
              <a:ahLst/>
              <a:cxnLst/>
              <a:rect r="r" b="b" t="t" l="l"/>
              <a:pathLst>
                <a:path h="5741670" w="6351270">
                  <a:moveTo>
                    <a:pt x="6351270" y="542290"/>
                  </a:moveTo>
                  <a:lnTo>
                    <a:pt x="6351270" y="2392680"/>
                  </a:lnTo>
                  <a:cubicBezTo>
                    <a:pt x="6351270" y="2691130"/>
                    <a:pt x="6108700" y="2933700"/>
                    <a:pt x="5808980" y="2933700"/>
                  </a:cubicBezTo>
                  <a:lnTo>
                    <a:pt x="5203190" y="2933700"/>
                  </a:lnTo>
                  <a:cubicBezTo>
                    <a:pt x="4903470" y="2933700"/>
                    <a:pt x="4660900" y="3176270"/>
                    <a:pt x="4660900" y="3475990"/>
                  </a:cubicBezTo>
                  <a:lnTo>
                    <a:pt x="4660900" y="5199380"/>
                  </a:lnTo>
                  <a:cubicBezTo>
                    <a:pt x="4660900" y="5499100"/>
                    <a:pt x="4418330" y="5741670"/>
                    <a:pt x="4118610" y="5741670"/>
                  </a:cubicBezTo>
                  <a:lnTo>
                    <a:pt x="2752090" y="5741670"/>
                  </a:lnTo>
                  <a:cubicBezTo>
                    <a:pt x="2616200" y="5741670"/>
                    <a:pt x="2484120" y="5689600"/>
                    <a:pt x="2383790" y="5598160"/>
                  </a:cubicBezTo>
                  <a:lnTo>
                    <a:pt x="173990" y="3553460"/>
                  </a:lnTo>
                  <a:cubicBezTo>
                    <a:pt x="63500" y="3450590"/>
                    <a:pt x="0" y="3307080"/>
                    <a:pt x="0" y="3155950"/>
                  </a:cubicBezTo>
                  <a:lnTo>
                    <a:pt x="0" y="542290"/>
                  </a:lnTo>
                  <a:cubicBezTo>
                    <a:pt x="1270" y="242570"/>
                    <a:pt x="243840" y="0"/>
                    <a:pt x="543560" y="0"/>
                  </a:cubicBezTo>
                  <a:lnTo>
                    <a:pt x="5808980" y="0"/>
                  </a:lnTo>
                  <a:cubicBezTo>
                    <a:pt x="6108700" y="0"/>
                    <a:pt x="6351270" y="242570"/>
                    <a:pt x="6351270" y="542290"/>
                  </a:cubicBezTo>
                  <a:close/>
                </a:path>
              </a:pathLst>
            </a:custGeom>
            <a:blipFill>
              <a:blip r:embed="rId2"/>
              <a:stretch>
                <a:fillRect l="-17843" t="0" r="-17843" b="0"/>
              </a:stretch>
            </a:blipFill>
          </p:spPr>
        </p:sp>
      </p:grpSp>
      <p:sp>
        <p:nvSpPr>
          <p:cNvPr name="Freeform 10" id="10"/>
          <p:cNvSpPr/>
          <p:nvPr/>
        </p:nvSpPr>
        <p:spPr>
          <a:xfrm flipH="false" flipV="false" rot="0">
            <a:off x="371661" y="325410"/>
            <a:ext cx="392115" cy="392115"/>
          </a:xfrm>
          <a:custGeom>
            <a:avLst/>
            <a:gdLst/>
            <a:ahLst/>
            <a:cxnLst/>
            <a:rect r="r" b="b" t="t" l="l"/>
            <a:pathLst>
              <a:path h="392115" w="392115">
                <a:moveTo>
                  <a:pt x="0" y="0"/>
                </a:moveTo>
                <a:lnTo>
                  <a:pt x="392114" y="0"/>
                </a:lnTo>
                <a:lnTo>
                  <a:pt x="392114" y="392115"/>
                </a:lnTo>
                <a:lnTo>
                  <a:pt x="0" y="3921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8530235" y="554010"/>
            <a:ext cx="9144000" cy="2395986"/>
          </a:xfrm>
          <a:prstGeom prst="rect">
            <a:avLst/>
          </a:prstGeom>
        </p:spPr>
        <p:txBody>
          <a:bodyPr anchor="t" rtlCol="false" tIns="0" lIns="0" bIns="0" rIns="0">
            <a:spAutoFit/>
          </a:bodyPr>
          <a:lstStyle/>
          <a:p>
            <a:pPr algn="l">
              <a:lnSpc>
                <a:spcPts val="9157"/>
              </a:lnSpc>
            </a:pPr>
            <a:r>
              <a:rPr lang="en-US" sz="9639" i="true" spc="-385">
                <a:solidFill>
                  <a:srgbClr val="8AB2A6"/>
                </a:solidFill>
                <a:latin typeface="Anton Italics"/>
                <a:ea typeface="Anton Italics"/>
                <a:cs typeface="Anton Italics"/>
                <a:sym typeface="Anton Italics"/>
              </a:rPr>
              <a:t>OBJETIVOS Y</a:t>
            </a:r>
          </a:p>
          <a:p>
            <a:pPr algn="l">
              <a:lnSpc>
                <a:spcPts val="9157"/>
              </a:lnSpc>
            </a:pPr>
            <a:r>
              <a:rPr lang="en-US" sz="9639" i="true" spc="-385">
                <a:solidFill>
                  <a:srgbClr val="8AB2A6"/>
                </a:solidFill>
                <a:latin typeface="Anton Italics"/>
                <a:ea typeface="Anton Italics"/>
                <a:cs typeface="Anton Italics"/>
                <a:sym typeface="Anton Italics"/>
              </a:rPr>
              <a:t> BENEFICIARIOS</a:t>
            </a:r>
          </a:p>
        </p:txBody>
      </p:sp>
      <p:sp>
        <p:nvSpPr>
          <p:cNvPr name="TextBox 12" id="12"/>
          <p:cNvSpPr txBox="true"/>
          <p:nvPr/>
        </p:nvSpPr>
        <p:spPr>
          <a:xfrm rot="0">
            <a:off x="8818475" y="4714661"/>
            <a:ext cx="8567520" cy="3482658"/>
          </a:xfrm>
          <a:prstGeom prst="rect">
            <a:avLst/>
          </a:prstGeom>
        </p:spPr>
        <p:txBody>
          <a:bodyPr anchor="t" rtlCol="false" tIns="0" lIns="0" bIns="0" rIns="0">
            <a:spAutoFit/>
          </a:bodyPr>
          <a:lstStyle/>
          <a:p>
            <a:pPr algn="ctr">
              <a:lnSpc>
                <a:spcPts val="1745"/>
              </a:lnSpc>
              <a:spcBef>
                <a:spcPct val="0"/>
              </a:spcBef>
            </a:pPr>
            <a:r>
              <a:rPr lang="en-US" sz="1454" spc="-29">
                <a:solidFill>
                  <a:srgbClr val="FFFFFF"/>
                </a:solidFill>
                <a:latin typeface="Open Sauce"/>
                <a:ea typeface="Open Sauce"/>
                <a:cs typeface="Open Sauce"/>
                <a:sym typeface="Open Sauce"/>
              </a:rPr>
              <a:t>La finalidad del proyecto es planificar objetivos alcanzables y realistas que puedan cumplirse en un determinado tiempo. Se estima que el primer objetivo se logrará en un plazo no mayor a seis meses.</a:t>
            </a:r>
          </a:p>
          <a:p>
            <a:pPr algn="ctr">
              <a:lnSpc>
                <a:spcPts val="1745"/>
              </a:lnSpc>
              <a:spcBef>
                <a:spcPct val="0"/>
              </a:spcBef>
            </a:pPr>
          </a:p>
          <a:p>
            <a:pPr algn="ctr">
              <a:lnSpc>
                <a:spcPts val="1745"/>
              </a:lnSpc>
              <a:spcBef>
                <a:spcPct val="0"/>
              </a:spcBef>
            </a:pPr>
            <a:r>
              <a:rPr lang="en-US" sz="1454" spc="-29">
                <a:solidFill>
                  <a:srgbClr val="FFFFFF"/>
                </a:solidFill>
                <a:latin typeface="Open Sauce"/>
                <a:ea typeface="Open Sauce"/>
                <a:cs typeface="Open Sauce"/>
                <a:sym typeface="Open Sauce"/>
              </a:rPr>
              <a:t>1️⃣ API robusta: Construir un backend en Spring Boot + MySQL que maneje inventarios (tallas, colores, stock) y búsquedas rápidas sin romper la integridad de datos.</a:t>
            </a:r>
          </a:p>
          <a:p>
            <a:pPr algn="ctr">
              <a:lnSpc>
                <a:spcPts val="1745"/>
              </a:lnSpc>
              <a:spcBef>
                <a:spcPct val="0"/>
              </a:spcBef>
            </a:pPr>
            <a:r>
              <a:rPr lang="en-US" sz="1454" spc="-29">
                <a:solidFill>
                  <a:srgbClr val="FFFFFF"/>
                </a:solidFill>
                <a:latin typeface="Open Sauce"/>
                <a:ea typeface="Open Sauce"/>
                <a:cs typeface="Open Sauce"/>
                <a:sym typeface="Open Sauce"/>
              </a:rPr>
              <a:t> 2️⃣ Frontend tipo ecommerce real: Crear una SPA en React + Vite que copie la experiencia de Topitop (categorías, carrito lateral, navegación fluida).</a:t>
            </a:r>
          </a:p>
          <a:p>
            <a:pPr algn="ctr">
              <a:lnSpc>
                <a:spcPts val="1745"/>
              </a:lnSpc>
              <a:spcBef>
                <a:spcPct val="0"/>
              </a:spcBef>
            </a:pPr>
            <a:r>
              <a:rPr lang="en-US" sz="1454" spc="-29">
                <a:solidFill>
                  <a:srgbClr val="FFFFFF"/>
                </a:solidFill>
                <a:latin typeface="Open Sauce"/>
                <a:ea typeface="Open Sauce"/>
                <a:cs typeface="Open Sauce"/>
                <a:sym typeface="Open Sauce"/>
              </a:rPr>
              <a:t> 3️⃣ Seguridad y entrega real: Proteger el panel con Spring Security + JWT y tener un MVP funcionando en 4 meses.</a:t>
            </a:r>
          </a:p>
          <a:p>
            <a:pPr algn="ctr">
              <a:lnSpc>
                <a:spcPts val="1745"/>
              </a:lnSpc>
              <a:spcBef>
                <a:spcPct val="0"/>
              </a:spcBef>
            </a:pPr>
          </a:p>
          <a:p>
            <a:pPr algn="ctr">
              <a:lnSpc>
                <a:spcPts val="1745"/>
              </a:lnSpc>
              <a:spcBef>
                <a:spcPct val="0"/>
              </a:spcBef>
            </a:pPr>
            <a:r>
              <a:rPr lang="en-US" sz="1454" spc="-29">
                <a:solidFill>
                  <a:srgbClr val="FFFFFF"/>
                </a:solidFill>
                <a:latin typeface="Open Sauce"/>
                <a:ea typeface="Open Sauce"/>
                <a:cs typeface="Open Sauce"/>
                <a:sym typeface="Open Sauce"/>
              </a:rPr>
              <a:t> La Empresa (Dueños y Gerencia): Podrán centralizar su inventario y automatizar las ventas, reduciendo la carga operativa y los costos de personal dedicado a ventas manuales.</a:t>
            </a:r>
          </a:p>
          <a:p>
            <a:pPr algn="ctr">
              <a:lnSpc>
                <a:spcPts val="1745"/>
              </a:lnSpc>
              <a:spcBef>
                <a:spcPct val="0"/>
              </a:spcBef>
            </a:pPr>
            <a:r>
              <a:rPr lang="en-US" sz="1454" spc="-29">
                <a:solidFill>
                  <a:srgbClr val="FFFFFF"/>
                </a:solidFill>
                <a:latin typeface="Open Sauce"/>
                <a:ea typeface="Open Sauce"/>
                <a:cs typeface="Open Sauce"/>
                <a:sym typeface="Open Sauce"/>
              </a:rPr>
              <a:t> Administradores del Sistema: Contarán con un panel de gestión eficiente para controlar catálogo, banners y stock sin necesidad de conocimientos técnicos de base de datos.</a:t>
            </a:r>
          </a:p>
          <a:p>
            <a:pPr algn="ctr">
              <a:lnSpc>
                <a:spcPts val="1745"/>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5400000">
            <a:off x="13491983" y="6519683"/>
            <a:ext cx="1702841" cy="5831793"/>
            <a:chOff x="0" y="0"/>
            <a:chExt cx="448485" cy="1535945"/>
          </a:xfrm>
        </p:grpSpPr>
        <p:sp>
          <p:nvSpPr>
            <p:cNvPr name="Freeform 4" id="4"/>
            <p:cNvSpPr/>
            <p:nvPr/>
          </p:nvSpPr>
          <p:spPr>
            <a:xfrm flipH="false" flipV="false" rot="0">
              <a:off x="0" y="0"/>
              <a:ext cx="448485" cy="1535945"/>
            </a:xfrm>
            <a:custGeom>
              <a:avLst/>
              <a:gdLst/>
              <a:ahLst/>
              <a:cxnLst/>
              <a:rect r="r" b="b" t="t" l="l"/>
              <a:pathLst>
                <a:path h="1535945" w="448485">
                  <a:moveTo>
                    <a:pt x="0" y="0"/>
                  </a:moveTo>
                  <a:lnTo>
                    <a:pt x="448485" y="0"/>
                  </a:lnTo>
                  <a:lnTo>
                    <a:pt x="448485" y="1535945"/>
                  </a:lnTo>
                  <a:lnTo>
                    <a:pt x="0" y="1535945"/>
                  </a:lnTo>
                  <a:close/>
                </a:path>
              </a:pathLst>
            </a:custGeom>
            <a:gradFill rotWithShape="true">
              <a:gsLst>
                <a:gs pos="0">
                  <a:srgbClr val="3E9D81">
                    <a:alpha val="100000"/>
                  </a:srgbClr>
                </a:gs>
                <a:gs pos="100000">
                  <a:srgbClr val="3E9D81">
                    <a:alpha val="0"/>
                  </a:srgbClr>
                </a:gs>
              </a:gsLst>
              <a:lin ang="0"/>
            </a:gradFill>
          </p:spPr>
        </p:sp>
        <p:sp>
          <p:nvSpPr>
            <p:cNvPr name="TextBox 5" id="5"/>
            <p:cNvSpPr txBox="true"/>
            <p:nvPr/>
          </p:nvSpPr>
          <p:spPr>
            <a:xfrm>
              <a:off x="0" y="-28575"/>
              <a:ext cx="448485" cy="1564520"/>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303089" y="9711188"/>
            <a:ext cx="392115" cy="392115"/>
          </a:xfrm>
          <a:custGeom>
            <a:avLst/>
            <a:gdLst/>
            <a:ahLst/>
            <a:cxnLst/>
            <a:rect r="r" b="b" t="t" l="l"/>
            <a:pathLst>
              <a:path h="392115" w="392115">
                <a:moveTo>
                  <a:pt x="0" y="0"/>
                </a:moveTo>
                <a:lnTo>
                  <a:pt x="392114" y="0"/>
                </a:lnTo>
                <a:lnTo>
                  <a:pt x="392114" y="392114"/>
                </a:lnTo>
                <a:lnTo>
                  <a:pt x="0" y="3921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1280409" y="1176038"/>
            <a:ext cx="5831793" cy="8216107"/>
            <a:chOff x="0" y="0"/>
            <a:chExt cx="4507230" cy="6350000"/>
          </a:xfrm>
        </p:grpSpPr>
        <p:sp>
          <p:nvSpPr>
            <p:cNvPr name="Freeform 8" id="8"/>
            <p:cNvSpPr/>
            <p:nvPr/>
          </p:nvSpPr>
          <p:spPr>
            <a:xfrm flipH="false" flipV="false" rot="0">
              <a:off x="0" y="0"/>
              <a:ext cx="4505960" cy="6350000"/>
            </a:xfrm>
            <a:custGeom>
              <a:avLst/>
              <a:gdLst/>
              <a:ahLst/>
              <a:cxnLst/>
              <a:rect r="r" b="b" t="t" l="l"/>
              <a:pathLst>
                <a:path h="6350000" w="4505960">
                  <a:moveTo>
                    <a:pt x="0" y="561340"/>
                  </a:moveTo>
                  <a:lnTo>
                    <a:pt x="0" y="3961130"/>
                  </a:lnTo>
                  <a:cubicBezTo>
                    <a:pt x="0" y="4272280"/>
                    <a:pt x="252730" y="4523740"/>
                    <a:pt x="562610" y="4522470"/>
                  </a:cubicBezTo>
                  <a:cubicBezTo>
                    <a:pt x="873760" y="4521200"/>
                    <a:pt x="1126490" y="4773930"/>
                    <a:pt x="1125220" y="5085080"/>
                  </a:cubicBezTo>
                  <a:lnTo>
                    <a:pt x="1123950" y="5787390"/>
                  </a:lnTo>
                  <a:cubicBezTo>
                    <a:pt x="1123950" y="6098540"/>
                    <a:pt x="1375410" y="6350000"/>
                    <a:pt x="1685290" y="6350000"/>
                  </a:cubicBezTo>
                  <a:lnTo>
                    <a:pt x="3944620" y="6350000"/>
                  </a:lnTo>
                  <a:cubicBezTo>
                    <a:pt x="4254500" y="6350000"/>
                    <a:pt x="4505960" y="6098540"/>
                    <a:pt x="4505960" y="5788660"/>
                  </a:cubicBezTo>
                  <a:lnTo>
                    <a:pt x="4505960" y="2679700"/>
                  </a:lnTo>
                  <a:cubicBezTo>
                    <a:pt x="4505960" y="2494280"/>
                    <a:pt x="4414520" y="2321560"/>
                    <a:pt x="4262120" y="2217420"/>
                  </a:cubicBezTo>
                  <a:lnTo>
                    <a:pt x="1184910" y="99060"/>
                  </a:lnTo>
                  <a:cubicBezTo>
                    <a:pt x="1090930" y="34290"/>
                    <a:pt x="980440" y="0"/>
                    <a:pt x="866140" y="0"/>
                  </a:cubicBezTo>
                  <a:lnTo>
                    <a:pt x="561340" y="0"/>
                  </a:lnTo>
                  <a:cubicBezTo>
                    <a:pt x="251460" y="0"/>
                    <a:pt x="0" y="251460"/>
                    <a:pt x="0" y="561340"/>
                  </a:cubicBezTo>
                  <a:close/>
                </a:path>
              </a:pathLst>
            </a:custGeom>
            <a:blipFill>
              <a:blip r:embed="rId5"/>
              <a:stretch>
                <a:fillRect l="-55561" t="0" r="-55561" b="0"/>
              </a:stretch>
            </a:blipFill>
          </p:spPr>
        </p:sp>
      </p:grpSp>
      <p:sp>
        <p:nvSpPr>
          <p:cNvPr name="Freeform 9" id="9"/>
          <p:cNvSpPr/>
          <p:nvPr/>
        </p:nvSpPr>
        <p:spPr>
          <a:xfrm flipH="false" flipV="false" rot="0">
            <a:off x="11427507" y="7329783"/>
            <a:ext cx="726809" cy="726809"/>
          </a:xfrm>
          <a:custGeom>
            <a:avLst/>
            <a:gdLst/>
            <a:ahLst/>
            <a:cxnLst/>
            <a:rect r="r" b="b" t="t" l="l"/>
            <a:pathLst>
              <a:path h="726809" w="726809">
                <a:moveTo>
                  <a:pt x="0" y="0"/>
                </a:moveTo>
                <a:lnTo>
                  <a:pt x="726809" y="0"/>
                </a:lnTo>
                <a:lnTo>
                  <a:pt x="726809" y="726809"/>
                </a:lnTo>
                <a:lnTo>
                  <a:pt x="0" y="72680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499146" y="752740"/>
            <a:ext cx="10398807" cy="2391525"/>
          </a:xfrm>
          <a:prstGeom prst="rect">
            <a:avLst/>
          </a:prstGeom>
        </p:spPr>
        <p:txBody>
          <a:bodyPr anchor="t" rtlCol="false" tIns="0" lIns="0" bIns="0" rIns="0">
            <a:spAutoFit/>
          </a:bodyPr>
          <a:lstStyle/>
          <a:p>
            <a:pPr algn="l">
              <a:lnSpc>
                <a:spcPts val="9141"/>
              </a:lnSpc>
            </a:pPr>
            <a:r>
              <a:rPr lang="en-US" sz="9622" i="true" spc="-384">
                <a:solidFill>
                  <a:srgbClr val="8AB2A6"/>
                </a:solidFill>
                <a:latin typeface="Anton Italics"/>
                <a:ea typeface="Anton Italics"/>
                <a:cs typeface="Anton Italics"/>
                <a:sym typeface="Anton Italics"/>
              </a:rPr>
              <a:t>ALCANCE Y DEFINICIÓN DEL PROYECTO</a:t>
            </a:r>
          </a:p>
        </p:txBody>
      </p:sp>
      <p:sp>
        <p:nvSpPr>
          <p:cNvPr name="TextBox 11" id="11"/>
          <p:cNvSpPr txBox="true"/>
          <p:nvPr/>
        </p:nvSpPr>
        <p:spPr>
          <a:xfrm rot="0">
            <a:off x="499146" y="4173802"/>
            <a:ext cx="8301347" cy="2220579"/>
          </a:xfrm>
          <a:prstGeom prst="rect">
            <a:avLst/>
          </a:prstGeom>
        </p:spPr>
        <p:txBody>
          <a:bodyPr anchor="t" rtlCol="false" tIns="0" lIns="0" bIns="0" rIns="0">
            <a:spAutoFit/>
          </a:bodyPr>
          <a:lstStyle/>
          <a:p>
            <a:pPr algn="l">
              <a:lnSpc>
                <a:spcPts val="1978"/>
              </a:lnSpc>
            </a:pPr>
            <a:r>
              <a:rPr lang="en-US" sz="1648" spc="-32">
                <a:solidFill>
                  <a:srgbClr val="FFFFFF"/>
                </a:solidFill>
                <a:latin typeface="Open Sauce"/>
                <a:ea typeface="Open Sauce"/>
                <a:cs typeface="Open Sauce"/>
                <a:sym typeface="Open Sauce"/>
              </a:rPr>
              <a:t>1️⃣ Qué es: Plataforma E-commerce B2C para vender ropa al por menor. Catálogo digital para la empresa y compras autónomas para el cliente.</a:t>
            </a:r>
          </a:p>
          <a:p>
            <a:pPr algn="l">
              <a:lnSpc>
                <a:spcPts val="1978"/>
              </a:lnSpc>
            </a:pPr>
            <a:r>
              <a:rPr lang="en-US" sz="1648" spc="-32">
                <a:solidFill>
                  <a:srgbClr val="FFFFFF"/>
                </a:solidFill>
                <a:latin typeface="Open Sauce"/>
                <a:ea typeface="Open Sauce"/>
                <a:cs typeface="Open Sauce"/>
                <a:sym typeface="Open Sauce"/>
              </a:rPr>
              <a:t> 2️⃣ Tecnología: Backend con Spring Boot + JPA + MySQL (REST API). Frontend en React (SPA dinámica).</a:t>
            </a:r>
          </a:p>
          <a:p>
            <a:pPr algn="l">
              <a:lnSpc>
                <a:spcPts val="1978"/>
              </a:lnSpc>
            </a:pPr>
            <a:r>
              <a:rPr lang="en-US" sz="1648" spc="-32">
                <a:solidFill>
                  <a:srgbClr val="FFFFFF"/>
                </a:solidFill>
                <a:latin typeface="Open Sauce"/>
                <a:ea typeface="Open Sauce"/>
                <a:cs typeface="Open Sauce"/>
                <a:sym typeface="Open Sauce"/>
              </a:rPr>
              <a:t> 3️⃣ Funciones clave:</a:t>
            </a:r>
          </a:p>
          <a:p>
            <a:pPr algn="l">
              <a:lnSpc>
                <a:spcPts val="1978"/>
              </a:lnSpc>
            </a:pPr>
            <a:r>
              <a:rPr lang="en-US" sz="1648" spc="-32">
                <a:solidFill>
                  <a:srgbClr val="FFFFFF"/>
                </a:solidFill>
                <a:latin typeface="Open Sauce"/>
                <a:ea typeface="Open Sauce"/>
                <a:cs typeface="Open Sauce"/>
                <a:sym typeface="Open Sauce"/>
              </a:rPr>
              <a:t> • Login/registro (clientes y admin)</a:t>
            </a:r>
          </a:p>
          <a:p>
            <a:pPr algn="l">
              <a:lnSpc>
                <a:spcPts val="1978"/>
              </a:lnSpc>
            </a:pPr>
            <a:r>
              <a:rPr lang="en-US" sz="1648" spc="-32">
                <a:solidFill>
                  <a:srgbClr val="FFFFFF"/>
                </a:solidFill>
                <a:latin typeface="Open Sauce"/>
                <a:ea typeface="Open Sauce"/>
                <a:cs typeface="Open Sauce"/>
                <a:sym typeface="Open Sauce"/>
              </a:rPr>
              <a:t> • Catálogo con filtros (categoría, marca, talla, precio)</a:t>
            </a:r>
          </a:p>
          <a:p>
            <a:pPr algn="l">
              <a:lnSpc>
                <a:spcPts val="1978"/>
              </a:lnSpc>
            </a:pPr>
            <a:r>
              <a:rPr lang="en-US" sz="1648" spc="-32">
                <a:solidFill>
                  <a:srgbClr val="FFFFFF"/>
                </a:solidFill>
                <a:latin typeface="Open Sauce"/>
                <a:ea typeface="Open Sauce"/>
                <a:cs typeface="Open Sauce"/>
                <a:sym typeface="Open Sauce"/>
              </a:rPr>
              <a:t> • Carrito + checkout</a:t>
            </a:r>
          </a:p>
          <a:p>
            <a:pPr algn="l">
              <a:lnSpc>
                <a:spcPts val="1978"/>
              </a:lnSpc>
            </a:pPr>
            <a:r>
              <a:rPr lang="en-US" sz="1648" spc="-32">
                <a:solidFill>
                  <a:srgbClr val="FFFFFF"/>
                </a:solidFill>
                <a:latin typeface="Open Sauce"/>
                <a:ea typeface="Open Sauce"/>
                <a:cs typeface="Open Sauce"/>
                <a:sym typeface="Open Sauce"/>
              </a:rPr>
              <a:t> • Panel admin para inventario y productos (CRUD)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028700" y="8852693"/>
            <a:ext cx="392115" cy="392115"/>
          </a:xfrm>
          <a:custGeom>
            <a:avLst/>
            <a:gdLst/>
            <a:ahLst/>
            <a:cxnLst/>
            <a:rect r="r" b="b" t="t" l="l"/>
            <a:pathLst>
              <a:path h="392115" w="392115">
                <a:moveTo>
                  <a:pt x="0" y="0"/>
                </a:moveTo>
                <a:lnTo>
                  <a:pt x="392115" y="0"/>
                </a:lnTo>
                <a:lnTo>
                  <a:pt x="392115" y="392114"/>
                </a:lnTo>
                <a:lnTo>
                  <a:pt x="0" y="3921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0800000">
            <a:off x="14515654" y="6290232"/>
            <a:ext cx="3979774" cy="2968068"/>
            <a:chOff x="0" y="0"/>
            <a:chExt cx="1048171" cy="781713"/>
          </a:xfrm>
        </p:grpSpPr>
        <p:sp>
          <p:nvSpPr>
            <p:cNvPr name="Freeform 5" id="5"/>
            <p:cNvSpPr/>
            <p:nvPr/>
          </p:nvSpPr>
          <p:spPr>
            <a:xfrm flipH="false" flipV="false" rot="0">
              <a:off x="0" y="0"/>
              <a:ext cx="1048171" cy="781713"/>
            </a:xfrm>
            <a:custGeom>
              <a:avLst/>
              <a:gdLst/>
              <a:ahLst/>
              <a:cxnLst/>
              <a:rect r="r" b="b" t="t" l="l"/>
              <a:pathLst>
                <a:path h="781713" w="1048171">
                  <a:moveTo>
                    <a:pt x="0" y="0"/>
                  </a:moveTo>
                  <a:lnTo>
                    <a:pt x="1048171" y="0"/>
                  </a:lnTo>
                  <a:lnTo>
                    <a:pt x="1048171" y="781713"/>
                  </a:lnTo>
                  <a:lnTo>
                    <a:pt x="0" y="781713"/>
                  </a:lnTo>
                  <a:close/>
                </a:path>
              </a:pathLst>
            </a:custGeom>
            <a:gradFill rotWithShape="true">
              <a:gsLst>
                <a:gs pos="0">
                  <a:srgbClr val="3E9D81">
                    <a:alpha val="100000"/>
                  </a:srgbClr>
                </a:gs>
                <a:gs pos="100000">
                  <a:srgbClr val="3E9D81">
                    <a:alpha val="0"/>
                  </a:srgbClr>
                </a:gs>
              </a:gsLst>
              <a:lin ang="0"/>
            </a:gradFill>
          </p:spPr>
        </p:sp>
        <p:sp>
          <p:nvSpPr>
            <p:cNvPr name="TextBox 6" id="6"/>
            <p:cNvSpPr txBox="true"/>
            <p:nvPr/>
          </p:nvSpPr>
          <p:spPr>
            <a:xfrm>
              <a:off x="0" y="-28575"/>
              <a:ext cx="1048171" cy="810288"/>
            </a:xfrm>
            <a:prstGeom prst="rect">
              <a:avLst/>
            </a:prstGeom>
          </p:spPr>
          <p:txBody>
            <a:bodyPr anchor="ctr" rtlCol="false" tIns="50800" lIns="50800" bIns="50800" rIns="50800"/>
            <a:lstStyle/>
            <a:p>
              <a:pPr algn="ctr">
                <a:lnSpc>
                  <a:spcPts val="1960"/>
                </a:lnSpc>
              </a:pPr>
            </a:p>
          </p:txBody>
        </p:sp>
      </p:grpSp>
      <p:grpSp>
        <p:nvGrpSpPr>
          <p:cNvPr name="Group 7" id="7"/>
          <p:cNvGrpSpPr/>
          <p:nvPr/>
        </p:nvGrpSpPr>
        <p:grpSpPr>
          <a:xfrm rot="0">
            <a:off x="11067699" y="3647600"/>
            <a:ext cx="6191601" cy="5597208"/>
            <a:chOff x="0" y="0"/>
            <a:chExt cx="6350000" cy="5740400"/>
          </a:xfrm>
        </p:grpSpPr>
        <p:sp>
          <p:nvSpPr>
            <p:cNvPr name="Freeform 8" id="8"/>
            <p:cNvSpPr/>
            <p:nvPr/>
          </p:nvSpPr>
          <p:spPr>
            <a:xfrm flipH="true" flipV="false" rot="0">
              <a:off x="0" y="0"/>
              <a:ext cx="6351270" cy="5741670"/>
            </a:xfrm>
            <a:custGeom>
              <a:avLst/>
              <a:gdLst/>
              <a:ahLst/>
              <a:cxnLst/>
              <a:rect r="r" b="b" t="t" l="l"/>
              <a:pathLst>
                <a:path h="5741670" w="6351270">
                  <a:moveTo>
                    <a:pt x="6351270" y="542290"/>
                  </a:moveTo>
                  <a:lnTo>
                    <a:pt x="6351270" y="2392680"/>
                  </a:lnTo>
                  <a:cubicBezTo>
                    <a:pt x="6351270" y="2691130"/>
                    <a:pt x="6108700" y="2933700"/>
                    <a:pt x="5808980" y="2933700"/>
                  </a:cubicBezTo>
                  <a:lnTo>
                    <a:pt x="5203190" y="2933700"/>
                  </a:lnTo>
                  <a:cubicBezTo>
                    <a:pt x="4903470" y="2933700"/>
                    <a:pt x="4660900" y="3176270"/>
                    <a:pt x="4660900" y="3475990"/>
                  </a:cubicBezTo>
                  <a:lnTo>
                    <a:pt x="4660900" y="5199380"/>
                  </a:lnTo>
                  <a:cubicBezTo>
                    <a:pt x="4660900" y="5499100"/>
                    <a:pt x="4418330" y="5741670"/>
                    <a:pt x="4118610" y="5741670"/>
                  </a:cubicBezTo>
                  <a:lnTo>
                    <a:pt x="2752090" y="5741670"/>
                  </a:lnTo>
                  <a:cubicBezTo>
                    <a:pt x="2616200" y="5741670"/>
                    <a:pt x="2484120" y="5689600"/>
                    <a:pt x="2383790" y="5598160"/>
                  </a:cubicBezTo>
                  <a:lnTo>
                    <a:pt x="173990" y="3553460"/>
                  </a:lnTo>
                  <a:cubicBezTo>
                    <a:pt x="63500" y="3450590"/>
                    <a:pt x="0" y="3307080"/>
                    <a:pt x="0" y="3155950"/>
                  </a:cubicBezTo>
                  <a:lnTo>
                    <a:pt x="0" y="542290"/>
                  </a:lnTo>
                  <a:cubicBezTo>
                    <a:pt x="1270" y="242570"/>
                    <a:pt x="243840" y="0"/>
                    <a:pt x="543560" y="0"/>
                  </a:cubicBezTo>
                  <a:lnTo>
                    <a:pt x="5808980" y="0"/>
                  </a:lnTo>
                  <a:cubicBezTo>
                    <a:pt x="6108700" y="0"/>
                    <a:pt x="6351270" y="242570"/>
                    <a:pt x="6351270" y="542290"/>
                  </a:cubicBezTo>
                  <a:close/>
                </a:path>
              </a:pathLst>
            </a:custGeom>
            <a:blipFill>
              <a:blip r:embed="rId5"/>
              <a:stretch>
                <a:fillRect l="-17716" t="0" r="-17716" b="0"/>
              </a:stretch>
            </a:blipFill>
          </p:spPr>
        </p:sp>
      </p:grpSp>
      <p:grpSp>
        <p:nvGrpSpPr>
          <p:cNvPr name="Group 9" id="9"/>
          <p:cNvGrpSpPr/>
          <p:nvPr/>
        </p:nvGrpSpPr>
        <p:grpSpPr>
          <a:xfrm rot="0">
            <a:off x="0" y="1042193"/>
            <a:ext cx="4584772" cy="3608445"/>
            <a:chOff x="0" y="0"/>
            <a:chExt cx="1207512" cy="950372"/>
          </a:xfrm>
        </p:grpSpPr>
        <p:sp>
          <p:nvSpPr>
            <p:cNvPr name="Freeform 10" id="10"/>
            <p:cNvSpPr/>
            <p:nvPr/>
          </p:nvSpPr>
          <p:spPr>
            <a:xfrm flipH="false" flipV="false" rot="0">
              <a:off x="0" y="0"/>
              <a:ext cx="1207512" cy="950372"/>
            </a:xfrm>
            <a:custGeom>
              <a:avLst/>
              <a:gdLst/>
              <a:ahLst/>
              <a:cxnLst/>
              <a:rect r="r" b="b" t="t" l="l"/>
              <a:pathLst>
                <a:path h="950372" w="1207512">
                  <a:moveTo>
                    <a:pt x="0" y="0"/>
                  </a:moveTo>
                  <a:lnTo>
                    <a:pt x="1207512" y="0"/>
                  </a:lnTo>
                  <a:lnTo>
                    <a:pt x="1207512" y="950372"/>
                  </a:lnTo>
                  <a:lnTo>
                    <a:pt x="0" y="950372"/>
                  </a:lnTo>
                  <a:close/>
                </a:path>
              </a:pathLst>
            </a:custGeom>
            <a:gradFill rotWithShape="true">
              <a:gsLst>
                <a:gs pos="0">
                  <a:srgbClr val="3E9D81">
                    <a:alpha val="100000"/>
                  </a:srgbClr>
                </a:gs>
                <a:gs pos="100000">
                  <a:srgbClr val="3E9D81">
                    <a:alpha val="0"/>
                  </a:srgbClr>
                </a:gs>
              </a:gsLst>
              <a:lin ang="0"/>
            </a:gradFill>
          </p:spPr>
        </p:sp>
        <p:sp>
          <p:nvSpPr>
            <p:cNvPr name="TextBox 11" id="11"/>
            <p:cNvSpPr txBox="true"/>
            <p:nvPr/>
          </p:nvSpPr>
          <p:spPr>
            <a:xfrm>
              <a:off x="0" y="-28575"/>
              <a:ext cx="1207512" cy="978947"/>
            </a:xfrm>
            <a:prstGeom prst="rect">
              <a:avLst/>
            </a:prstGeom>
          </p:spPr>
          <p:txBody>
            <a:bodyPr anchor="ctr" rtlCol="false" tIns="50800" lIns="50800" bIns="50800" rIns="50800"/>
            <a:lstStyle/>
            <a:p>
              <a:pPr algn="ctr">
                <a:lnSpc>
                  <a:spcPts val="1960"/>
                </a:lnSpc>
              </a:pPr>
            </a:p>
          </p:txBody>
        </p:sp>
      </p:grpSp>
      <p:grpSp>
        <p:nvGrpSpPr>
          <p:cNvPr name="Group 12" id="12"/>
          <p:cNvGrpSpPr/>
          <p:nvPr/>
        </p:nvGrpSpPr>
        <p:grpSpPr>
          <a:xfrm rot="0">
            <a:off x="1028700" y="1028700"/>
            <a:ext cx="8041909" cy="3621938"/>
            <a:chOff x="0" y="0"/>
            <a:chExt cx="8459470" cy="3810000"/>
          </a:xfrm>
        </p:grpSpPr>
        <p:sp>
          <p:nvSpPr>
            <p:cNvPr name="Freeform 13" id="13"/>
            <p:cNvSpPr/>
            <p:nvPr/>
          </p:nvSpPr>
          <p:spPr>
            <a:xfrm flipH="false" flipV="false" rot="0">
              <a:off x="0" y="0"/>
              <a:ext cx="8459470" cy="3808730"/>
            </a:xfrm>
            <a:custGeom>
              <a:avLst/>
              <a:gdLst/>
              <a:ahLst/>
              <a:cxnLst/>
              <a:rect r="r" b="b" t="t" l="l"/>
              <a:pathLst>
                <a:path h="3808730" w="8459470">
                  <a:moveTo>
                    <a:pt x="458470" y="0"/>
                  </a:moveTo>
                  <a:lnTo>
                    <a:pt x="8001000" y="0"/>
                  </a:lnTo>
                  <a:cubicBezTo>
                    <a:pt x="8255000" y="0"/>
                    <a:pt x="8459470" y="205740"/>
                    <a:pt x="8459470" y="458470"/>
                  </a:cubicBezTo>
                  <a:lnTo>
                    <a:pt x="8459470" y="2320290"/>
                  </a:lnTo>
                  <a:cubicBezTo>
                    <a:pt x="8459470" y="2451100"/>
                    <a:pt x="8403590" y="2576830"/>
                    <a:pt x="8304530" y="2663190"/>
                  </a:cubicBezTo>
                  <a:lnTo>
                    <a:pt x="7141210" y="3693160"/>
                  </a:lnTo>
                  <a:cubicBezTo>
                    <a:pt x="7057390" y="3768090"/>
                    <a:pt x="6949440" y="3808730"/>
                    <a:pt x="6836410" y="3808730"/>
                  </a:cubicBezTo>
                  <a:lnTo>
                    <a:pt x="3760470" y="3808730"/>
                  </a:lnTo>
                  <a:cubicBezTo>
                    <a:pt x="3506470" y="3808730"/>
                    <a:pt x="3302000" y="3602990"/>
                    <a:pt x="3302000" y="3350260"/>
                  </a:cubicBezTo>
                  <a:lnTo>
                    <a:pt x="3302000" y="3227070"/>
                  </a:lnTo>
                  <a:cubicBezTo>
                    <a:pt x="3302000" y="2973070"/>
                    <a:pt x="3096260" y="2768600"/>
                    <a:pt x="2843530" y="2768600"/>
                  </a:cubicBezTo>
                  <a:lnTo>
                    <a:pt x="458470" y="2768600"/>
                  </a:lnTo>
                  <a:cubicBezTo>
                    <a:pt x="205740" y="2768600"/>
                    <a:pt x="0" y="2562860"/>
                    <a:pt x="0" y="2310130"/>
                  </a:cubicBezTo>
                  <a:lnTo>
                    <a:pt x="0" y="458470"/>
                  </a:lnTo>
                  <a:cubicBezTo>
                    <a:pt x="0" y="205740"/>
                    <a:pt x="205740" y="0"/>
                    <a:pt x="458470" y="0"/>
                  </a:cubicBezTo>
                  <a:close/>
                </a:path>
              </a:pathLst>
            </a:custGeom>
            <a:blipFill>
              <a:blip r:embed="rId6"/>
              <a:stretch>
                <a:fillRect l="0" t="-23989" r="0" b="-23989"/>
              </a:stretch>
            </a:blipFill>
          </p:spPr>
        </p:sp>
      </p:grpSp>
      <p:sp>
        <p:nvSpPr>
          <p:cNvPr name="TextBox 14" id="14"/>
          <p:cNvSpPr txBox="true"/>
          <p:nvPr/>
        </p:nvSpPr>
        <p:spPr>
          <a:xfrm rot="0">
            <a:off x="10343332" y="974120"/>
            <a:ext cx="6843919" cy="1078357"/>
          </a:xfrm>
          <a:prstGeom prst="rect">
            <a:avLst/>
          </a:prstGeom>
        </p:spPr>
        <p:txBody>
          <a:bodyPr anchor="t" rtlCol="false" tIns="0" lIns="0" bIns="0" rIns="0">
            <a:spAutoFit/>
          </a:bodyPr>
          <a:lstStyle/>
          <a:p>
            <a:pPr algn="l">
              <a:lnSpc>
                <a:spcPts val="7988"/>
              </a:lnSpc>
            </a:pPr>
            <a:r>
              <a:rPr lang="en-US" sz="8409" i="true" spc="-336">
                <a:solidFill>
                  <a:srgbClr val="8AB2A6"/>
                </a:solidFill>
                <a:latin typeface="Anton Italics"/>
                <a:ea typeface="Anton Italics"/>
                <a:cs typeface="Anton Italics"/>
                <a:sym typeface="Anton Italics"/>
              </a:rPr>
              <a:t>CONCLUSIONES</a:t>
            </a:r>
          </a:p>
        </p:txBody>
      </p:sp>
      <p:sp>
        <p:nvSpPr>
          <p:cNvPr name="TextBox 15" id="15"/>
          <p:cNvSpPr txBox="true"/>
          <p:nvPr/>
        </p:nvSpPr>
        <p:spPr>
          <a:xfrm rot="0">
            <a:off x="1608058" y="8839200"/>
            <a:ext cx="1110932" cy="419100"/>
          </a:xfrm>
          <a:prstGeom prst="rect">
            <a:avLst/>
          </a:prstGeom>
        </p:spPr>
        <p:txBody>
          <a:bodyPr anchor="t" rtlCol="false" tIns="0" lIns="0" bIns="0" rIns="0">
            <a:spAutoFit/>
          </a:bodyPr>
          <a:lstStyle/>
          <a:p>
            <a:pPr algn="l">
              <a:lnSpc>
                <a:spcPts val="1680"/>
              </a:lnSpc>
            </a:pPr>
            <a:r>
              <a:rPr lang="en-US" sz="1400" spc="-28">
                <a:solidFill>
                  <a:srgbClr val="FFFFFF"/>
                </a:solidFill>
                <a:latin typeface="Open Sauce"/>
                <a:ea typeface="Open Sauce"/>
                <a:cs typeface="Open Sauce"/>
                <a:sym typeface="Open Sauce"/>
              </a:rPr>
              <a:t>Arowwai Industries</a:t>
            </a:r>
          </a:p>
        </p:txBody>
      </p:sp>
      <p:sp>
        <p:nvSpPr>
          <p:cNvPr name="TextBox 16" id="16"/>
          <p:cNvSpPr txBox="true"/>
          <p:nvPr/>
        </p:nvSpPr>
        <p:spPr>
          <a:xfrm rot="0">
            <a:off x="408394" y="5595002"/>
            <a:ext cx="9934938" cy="1986228"/>
          </a:xfrm>
          <a:prstGeom prst="rect">
            <a:avLst/>
          </a:prstGeom>
        </p:spPr>
        <p:txBody>
          <a:bodyPr anchor="t" rtlCol="false" tIns="0" lIns="0" bIns="0" rIns="0">
            <a:spAutoFit/>
          </a:bodyPr>
          <a:lstStyle/>
          <a:p>
            <a:pPr algn="l">
              <a:lnSpc>
                <a:spcPts val="1769"/>
              </a:lnSpc>
            </a:pPr>
            <a:r>
              <a:rPr lang="en-US" sz="1474" spc="-29">
                <a:solidFill>
                  <a:srgbClr val="FFFFFF"/>
                </a:solidFill>
                <a:latin typeface="Open Sauce"/>
                <a:ea typeface="Open Sauce"/>
                <a:cs typeface="Open Sauce"/>
                <a:sym typeface="Open Sauce"/>
              </a:rPr>
              <a:t>·La implementación de una arquitectura "Headless" (Frontend separado del Backend) utilizando React y Spring Boot permite una mayor flexibilidad y escalabilidad en comparación con sistemas monolíticos tradicionales.</a:t>
            </a:r>
          </a:p>
          <a:p>
            <a:pPr algn="l">
              <a:lnSpc>
                <a:spcPts val="1769"/>
              </a:lnSpc>
            </a:pPr>
          </a:p>
          <a:p>
            <a:pPr algn="l">
              <a:lnSpc>
                <a:spcPts val="1769"/>
              </a:lnSpc>
            </a:pPr>
            <a:r>
              <a:rPr lang="en-US" sz="1474" spc="-29">
                <a:solidFill>
                  <a:srgbClr val="FFFFFF"/>
                </a:solidFill>
                <a:latin typeface="Open Sauce"/>
                <a:ea typeface="Open Sauce"/>
                <a:cs typeface="Open Sauce"/>
                <a:sym typeface="Open Sauce"/>
              </a:rPr>
              <a:t>·El uso de JWT (JSON Web Tokens) ha demostrado ser una solución eficiente para manejar la seguridad en aplicaciones modernas, permitiendo una autenticación sin estado (stateless) que reduce la carga en el servidor.</a:t>
            </a:r>
          </a:p>
          <a:p>
            <a:pPr algn="l">
              <a:lnSpc>
                <a:spcPts val="1769"/>
              </a:lnSpc>
            </a:pPr>
          </a:p>
          <a:p>
            <a:pPr algn="l">
              <a:lnSpc>
                <a:spcPts val="1769"/>
              </a:lnSpc>
            </a:pPr>
            <a:r>
              <a:rPr lang="en-US" sz="1474" spc="-29">
                <a:solidFill>
                  <a:srgbClr val="FFFFFF"/>
                </a:solidFill>
                <a:latin typeface="Open Sauce"/>
                <a:ea typeface="Open Sauce"/>
                <a:cs typeface="Open Sauce"/>
                <a:sym typeface="Open Sauce"/>
              </a:rPr>
              <a:t>·La modelación de la base de datos en MySQL con tablas específicas para variantes (Tallas/Colores) ha resuelto eficazmente el problema de la integridad de inventario, evitando inconsistencias en el stock.</a:t>
            </a:r>
          </a:p>
          <a:p>
            <a:pPr algn="l">
              <a:lnSpc>
                <a:spcPts val="176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028700" y="3509759"/>
            <a:ext cx="16230600" cy="3146795"/>
            <a:chOff x="0" y="0"/>
            <a:chExt cx="2696887" cy="522873"/>
          </a:xfrm>
        </p:grpSpPr>
        <p:sp>
          <p:nvSpPr>
            <p:cNvPr name="Freeform 4" id="4"/>
            <p:cNvSpPr/>
            <p:nvPr/>
          </p:nvSpPr>
          <p:spPr>
            <a:xfrm flipH="false" flipV="false" rot="0">
              <a:off x="0" y="0"/>
              <a:ext cx="2696887" cy="522873"/>
            </a:xfrm>
            <a:custGeom>
              <a:avLst/>
              <a:gdLst/>
              <a:ahLst/>
              <a:cxnLst/>
              <a:rect r="r" b="b" t="t" l="l"/>
              <a:pathLst>
                <a:path h="522873" w="2696887">
                  <a:moveTo>
                    <a:pt x="2696887" y="24327"/>
                  </a:moveTo>
                  <a:lnTo>
                    <a:pt x="2696887" y="498546"/>
                  </a:lnTo>
                  <a:cubicBezTo>
                    <a:pt x="2696887" y="511981"/>
                    <a:pt x="2685995" y="522873"/>
                    <a:pt x="2672560" y="522873"/>
                  </a:cubicBezTo>
                  <a:lnTo>
                    <a:pt x="24327" y="522873"/>
                  </a:lnTo>
                  <a:cubicBezTo>
                    <a:pt x="10891" y="522873"/>
                    <a:pt x="0" y="511981"/>
                    <a:pt x="0" y="498546"/>
                  </a:cubicBezTo>
                  <a:lnTo>
                    <a:pt x="0" y="24327"/>
                  </a:lnTo>
                  <a:cubicBezTo>
                    <a:pt x="0" y="10891"/>
                    <a:pt x="10891" y="0"/>
                    <a:pt x="24327" y="0"/>
                  </a:cubicBezTo>
                  <a:lnTo>
                    <a:pt x="2672560" y="0"/>
                  </a:lnTo>
                  <a:cubicBezTo>
                    <a:pt x="2685995" y="0"/>
                    <a:pt x="2696887" y="10891"/>
                    <a:pt x="2696887" y="24327"/>
                  </a:cubicBezTo>
                  <a:close/>
                </a:path>
              </a:pathLst>
            </a:custGeom>
            <a:solidFill>
              <a:srgbClr val="000000">
                <a:alpha val="0"/>
              </a:srgbClr>
            </a:solidFill>
            <a:ln w="19050" cap="rnd">
              <a:solidFill>
                <a:srgbClr val="8AB2A6"/>
              </a:solidFill>
              <a:prstDash val="solid"/>
              <a:round/>
            </a:ln>
          </p:spPr>
        </p:sp>
        <p:sp>
          <p:nvSpPr>
            <p:cNvPr name="TextBox 5" id="5"/>
            <p:cNvSpPr txBox="true"/>
            <p:nvPr/>
          </p:nvSpPr>
          <p:spPr>
            <a:xfrm>
              <a:off x="0" y="0"/>
              <a:ext cx="2696887" cy="522873"/>
            </a:xfrm>
            <a:prstGeom prst="rect">
              <a:avLst/>
            </a:prstGeom>
          </p:spPr>
          <p:txBody>
            <a:bodyPr anchor="ctr" rtlCol="false" tIns="50800" lIns="50800" bIns="50800" rIns="50800"/>
            <a:lstStyle/>
            <a:p>
              <a:pPr algn="ctr">
                <a:lnSpc>
                  <a:spcPts val="1680"/>
                </a:lnSpc>
              </a:pPr>
            </a:p>
          </p:txBody>
        </p:sp>
      </p:grpSp>
      <p:grpSp>
        <p:nvGrpSpPr>
          <p:cNvPr name="Group 6" id="6"/>
          <p:cNvGrpSpPr/>
          <p:nvPr/>
        </p:nvGrpSpPr>
        <p:grpSpPr>
          <a:xfrm rot="0">
            <a:off x="1028700" y="4004398"/>
            <a:ext cx="2556436" cy="2157516"/>
            <a:chOff x="0" y="0"/>
            <a:chExt cx="673300" cy="568235"/>
          </a:xfrm>
        </p:grpSpPr>
        <p:sp>
          <p:nvSpPr>
            <p:cNvPr name="Freeform 7" id="7"/>
            <p:cNvSpPr/>
            <p:nvPr/>
          </p:nvSpPr>
          <p:spPr>
            <a:xfrm flipH="false" flipV="false" rot="0">
              <a:off x="0" y="0"/>
              <a:ext cx="673300" cy="568235"/>
            </a:xfrm>
            <a:custGeom>
              <a:avLst/>
              <a:gdLst/>
              <a:ahLst/>
              <a:cxnLst/>
              <a:rect r="r" b="b" t="t" l="l"/>
              <a:pathLst>
                <a:path h="568235" w="673300">
                  <a:moveTo>
                    <a:pt x="0" y="0"/>
                  </a:moveTo>
                  <a:lnTo>
                    <a:pt x="673300" y="0"/>
                  </a:lnTo>
                  <a:lnTo>
                    <a:pt x="673300" y="568235"/>
                  </a:lnTo>
                  <a:lnTo>
                    <a:pt x="0" y="568235"/>
                  </a:lnTo>
                  <a:close/>
                </a:path>
              </a:pathLst>
            </a:custGeom>
            <a:gradFill rotWithShape="true">
              <a:gsLst>
                <a:gs pos="0">
                  <a:srgbClr val="3E9D81">
                    <a:alpha val="100000"/>
                  </a:srgbClr>
                </a:gs>
                <a:gs pos="100000">
                  <a:srgbClr val="3E9D81">
                    <a:alpha val="0"/>
                  </a:srgbClr>
                </a:gs>
              </a:gsLst>
              <a:lin ang="0"/>
            </a:gradFill>
          </p:spPr>
        </p:sp>
        <p:sp>
          <p:nvSpPr>
            <p:cNvPr name="TextBox 8" id="8"/>
            <p:cNvSpPr txBox="true"/>
            <p:nvPr/>
          </p:nvSpPr>
          <p:spPr>
            <a:xfrm>
              <a:off x="0" y="-28575"/>
              <a:ext cx="673300" cy="596810"/>
            </a:xfrm>
            <a:prstGeom prst="rect">
              <a:avLst/>
            </a:prstGeom>
          </p:spPr>
          <p:txBody>
            <a:bodyPr anchor="ctr" rtlCol="false" tIns="50800" lIns="50800" bIns="50800" rIns="50800"/>
            <a:lstStyle/>
            <a:p>
              <a:pPr algn="ctr">
                <a:lnSpc>
                  <a:spcPts val="1960"/>
                </a:lnSpc>
              </a:pPr>
            </a:p>
          </p:txBody>
        </p:sp>
      </p:grpSp>
      <p:sp>
        <p:nvSpPr>
          <p:cNvPr name="TextBox 9" id="9"/>
          <p:cNvSpPr txBox="true"/>
          <p:nvPr/>
        </p:nvSpPr>
        <p:spPr>
          <a:xfrm rot="0">
            <a:off x="3221732" y="4220215"/>
            <a:ext cx="11850772" cy="2125931"/>
          </a:xfrm>
          <a:prstGeom prst="rect">
            <a:avLst/>
          </a:prstGeom>
        </p:spPr>
        <p:txBody>
          <a:bodyPr anchor="t" rtlCol="false" tIns="0" lIns="0" bIns="0" rIns="0">
            <a:spAutoFit/>
          </a:bodyPr>
          <a:lstStyle/>
          <a:p>
            <a:pPr algn="ctr">
              <a:lnSpc>
                <a:spcPts val="15870"/>
              </a:lnSpc>
            </a:pPr>
            <a:r>
              <a:rPr lang="en-US" sz="16706" i="true" spc="-668">
                <a:solidFill>
                  <a:srgbClr val="8AB2A6"/>
                </a:solidFill>
                <a:latin typeface="Anton Italics"/>
                <a:ea typeface="Anton Italics"/>
                <a:cs typeface="Anton Italics"/>
                <a:sym typeface="Anton Italics"/>
              </a:rPr>
              <a:t>GRACIAS</a:t>
            </a:r>
          </a:p>
        </p:txBody>
      </p:sp>
      <p:sp>
        <p:nvSpPr>
          <p:cNvPr name="Freeform 10" id="10"/>
          <p:cNvSpPr/>
          <p:nvPr/>
        </p:nvSpPr>
        <p:spPr>
          <a:xfrm flipH="false" flipV="false" rot="0">
            <a:off x="1028700" y="8852693"/>
            <a:ext cx="392115" cy="392115"/>
          </a:xfrm>
          <a:custGeom>
            <a:avLst/>
            <a:gdLst/>
            <a:ahLst/>
            <a:cxnLst/>
            <a:rect r="r" b="b" t="t" l="l"/>
            <a:pathLst>
              <a:path h="392115" w="392115">
                <a:moveTo>
                  <a:pt x="0" y="0"/>
                </a:moveTo>
                <a:lnTo>
                  <a:pt x="392115" y="0"/>
                </a:lnTo>
                <a:lnTo>
                  <a:pt x="392115" y="392114"/>
                </a:lnTo>
                <a:lnTo>
                  <a:pt x="0" y="3921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10800000">
            <a:off x="14675165" y="4004398"/>
            <a:ext cx="2556436" cy="2157516"/>
            <a:chOff x="0" y="0"/>
            <a:chExt cx="673300" cy="568235"/>
          </a:xfrm>
        </p:grpSpPr>
        <p:sp>
          <p:nvSpPr>
            <p:cNvPr name="Freeform 12" id="12"/>
            <p:cNvSpPr/>
            <p:nvPr/>
          </p:nvSpPr>
          <p:spPr>
            <a:xfrm flipH="false" flipV="false" rot="0">
              <a:off x="0" y="0"/>
              <a:ext cx="673300" cy="568235"/>
            </a:xfrm>
            <a:custGeom>
              <a:avLst/>
              <a:gdLst/>
              <a:ahLst/>
              <a:cxnLst/>
              <a:rect r="r" b="b" t="t" l="l"/>
              <a:pathLst>
                <a:path h="568235" w="673300">
                  <a:moveTo>
                    <a:pt x="0" y="0"/>
                  </a:moveTo>
                  <a:lnTo>
                    <a:pt x="673300" y="0"/>
                  </a:lnTo>
                  <a:lnTo>
                    <a:pt x="673300" y="568235"/>
                  </a:lnTo>
                  <a:lnTo>
                    <a:pt x="0" y="568235"/>
                  </a:lnTo>
                  <a:close/>
                </a:path>
              </a:pathLst>
            </a:custGeom>
            <a:gradFill rotWithShape="true">
              <a:gsLst>
                <a:gs pos="0">
                  <a:srgbClr val="3E9D81">
                    <a:alpha val="100000"/>
                  </a:srgbClr>
                </a:gs>
                <a:gs pos="100000">
                  <a:srgbClr val="3E9D81">
                    <a:alpha val="0"/>
                  </a:srgbClr>
                </a:gs>
              </a:gsLst>
              <a:lin ang="0"/>
            </a:gradFill>
          </p:spPr>
        </p:sp>
        <p:sp>
          <p:nvSpPr>
            <p:cNvPr name="TextBox 13" id="13"/>
            <p:cNvSpPr txBox="true"/>
            <p:nvPr/>
          </p:nvSpPr>
          <p:spPr>
            <a:xfrm>
              <a:off x="0" y="-28575"/>
              <a:ext cx="673300" cy="596810"/>
            </a:xfrm>
            <a:prstGeom prst="rect">
              <a:avLst/>
            </a:prstGeom>
          </p:spPr>
          <p:txBody>
            <a:bodyPr anchor="ctr" rtlCol="false" tIns="50800" lIns="50800" bIns="50800" rIns="50800"/>
            <a:lstStyle/>
            <a:p>
              <a:pPr algn="ctr">
                <a:lnSpc>
                  <a:spcPts val="1960"/>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DAGqBT7_Qn4</dc:identifier>
  <dcterms:modified xsi:type="dcterms:W3CDTF">2011-08-01T06:04:30Z</dcterms:modified>
  <cp:revision>1</cp:revision>
  <dc:title>Copia de Lenguaje de programación i</dc:title>
</cp:coreProperties>
</file>

<file path=docProps/thumbnail.jpeg>
</file>